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6" r:id="rId1"/>
  </p:sldMasterIdLst>
  <p:notesMasterIdLst>
    <p:notesMasterId r:id="rId171"/>
  </p:notesMasterIdLst>
  <p:sldIdLst>
    <p:sldId id="261" r:id="rId2"/>
    <p:sldId id="305" r:id="rId3"/>
    <p:sldId id="264" r:id="rId4"/>
    <p:sldId id="326" r:id="rId5"/>
    <p:sldId id="324" r:id="rId6"/>
    <p:sldId id="325" r:id="rId7"/>
    <p:sldId id="309" r:id="rId8"/>
    <p:sldId id="323" r:id="rId9"/>
    <p:sldId id="310" r:id="rId10"/>
    <p:sldId id="455" r:id="rId11"/>
    <p:sldId id="312" r:id="rId12"/>
    <p:sldId id="313" r:id="rId13"/>
    <p:sldId id="314" r:id="rId14"/>
    <p:sldId id="315" r:id="rId15"/>
    <p:sldId id="316" r:id="rId16"/>
    <p:sldId id="317" r:id="rId17"/>
    <p:sldId id="332" r:id="rId18"/>
    <p:sldId id="327" r:id="rId19"/>
    <p:sldId id="456" r:id="rId20"/>
    <p:sldId id="328" r:id="rId21"/>
    <p:sldId id="329" r:id="rId22"/>
    <p:sldId id="330" r:id="rId23"/>
    <p:sldId id="331" r:id="rId24"/>
    <p:sldId id="440" r:id="rId25"/>
    <p:sldId id="452" r:id="rId26"/>
    <p:sldId id="453" r:id="rId27"/>
    <p:sldId id="319" r:id="rId28"/>
    <p:sldId id="320" r:id="rId29"/>
    <p:sldId id="333" r:id="rId30"/>
    <p:sldId id="334" r:id="rId31"/>
    <p:sldId id="335" r:id="rId32"/>
    <p:sldId id="336" r:id="rId33"/>
    <p:sldId id="337" r:id="rId34"/>
    <p:sldId id="338" r:id="rId35"/>
    <p:sldId id="339" r:id="rId36"/>
    <p:sldId id="340" r:id="rId37"/>
    <p:sldId id="341" r:id="rId38"/>
    <p:sldId id="342" r:id="rId39"/>
    <p:sldId id="343" r:id="rId40"/>
    <p:sldId id="345" r:id="rId41"/>
    <p:sldId id="354" r:id="rId42"/>
    <p:sldId id="355" r:id="rId43"/>
    <p:sldId id="346" r:id="rId44"/>
    <p:sldId id="347" r:id="rId45"/>
    <p:sldId id="454" r:id="rId46"/>
    <p:sldId id="321" r:id="rId47"/>
    <p:sldId id="356" r:id="rId48"/>
    <p:sldId id="357" r:id="rId49"/>
    <p:sldId id="358" r:id="rId50"/>
    <p:sldId id="359" r:id="rId51"/>
    <p:sldId id="360" r:id="rId52"/>
    <p:sldId id="361" r:id="rId53"/>
    <p:sldId id="362" r:id="rId54"/>
    <p:sldId id="363" r:id="rId55"/>
    <p:sldId id="364" r:id="rId56"/>
    <p:sldId id="365" r:id="rId57"/>
    <p:sldId id="366" r:id="rId58"/>
    <p:sldId id="367" r:id="rId59"/>
    <p:sldId id="368" r:id="rId60"/>
    <p:sldId id="369" r:id="rId61"/>
    <p:sldId id="370" r:id="rId62"/>
    <p:sldId id="371" r:id="rId63"/>
    <p:sldId id="372" r:id="rId64"/>
    <p:sldId id="377" r:id="rId65"/>
    <p:sldId id="378" r:id="rId66"/>
    <p:sldId id="379" r:id="rId67"/>
    <p:sldId id="380" r:id="rId68"/>
    <p:sldId id="403" r:id="rId69"/>
    <p:sldId id="445" r:id="rId70"/>
    <p:sldId id="373" r:id="rId71"/>
    <p:sldId id="447" r:id="rId72"/>
    <p:sldId id="477" r:id="rId73"/>
    <p:sldId id="476" r:id="rId74"/>
    <p:sldId id="475" r:id="rId75"/>
    <p:sldId id="478" r:id="rId76"/>
    <p:sldId id="479" r:id="rId77"/>
    <p:sldId id="480" r:id="rId78"/>
    <p:sldId id="481" r:id="rId79"/>
    <p:sldId id="482" r:id="rId80"/>
    <p:sldId id="484" r:id="rId81"/>
    <p:sldId id="485" r:id="rId82"/>
    <p:sldId id="486" r:id="rId83"/>
    <p:sldId id="446" r:id="rId84"/>
    <p:sldId id="374" r:id="rId85"/>
    <p:sldId id="375" r:id="rId86"/>
    <p:sldId id="376" r:id="rId87"/>
    <p:sldId id="381" r:id="rId88"/>
    <p:sldId id="382" r:id="rId89"/>
    <p:sldId id="383" r:id="rId90"/>
    <p:sldId id="384" r:id="rId91"/>
    <p:sldId id="385" r:id="rId92"/>
    <p:sldId id="386" r:id="rId93"/>
    <p:sldId id="387" r:id="rId94"/>
    <p:sldId id="388" r:id="rId95"/>
    <p:sldId id="389" r:id="rId96"/>
    <p:sldId id="390" r:id="rId97"/>
    <p:sldId id="391" r:id="rId98"/>
    <p:sldId id="392" r:id="rId99"/>
    <p:sldId id="393" r:id="rId100"/>
    <p:sldId id="394" r:id="rId101"/>
    <p:sldId id="395" r:id="rId102"/>
    <p:sldId id="397" r:id="rId103"/>
    <p:sldId id="398" r:id="rId104"/>
    <p:sldId id="450" r:id="rId105"/>
    <p:sldId id="451" r:id="rId106"/>
    <p:sldId id="401" r:id="rId107"/>
    <p:sldId id="442" r:id="rId108"/>
    <p:sldId id="443" r:id="rId109"/>
    <p:sldId id="402" r:id="rId110"/>
    <p:sldId id="444" r:id="rId111"/>
    <p:sldId id="405" r:id="rId112"/>
    <p:sldId id="488" r:id="rId113"/>
    <p:sldId id="489" r:id="rId114"/>
    <p:sldId id="490" r:id="rId115"/>
    <p:sldId id="491" r:id="rId116"/>
    <p:sldId id="492" r:id="rId117"/>
    <p:sldId id="493" r:id="rId118"/>
    <p:sldId id="494" r:id="rId119"/>
    <p:sldId id="497" r:id="rId120"/>
    <p:sldId id="495" r:id="rId121"/>
    <p:sldId id="498" r:id="rId122"/>
    <p:sldId id="499" r:id="rId123"/>
    <p:sldId id="487" r:id="rId124"/>
    <p:sldId id="465" r:id="rId125"/>
    <p:sldId id="466" r:id="rId126"/>
    <p:sldId id="464" r:id="rId127"/>
    <p:sldId id="469" r:id="rId128"/>
    <p:sldId id="470" r:id="rId129"/>
    <p:sldId id="471" r:id="rId130"/>
    <p:sldId id="468" r:id="rId131"/>
    <p:sldId id="473" r:id="rId132"/>
    <p:sldId id="474" r:id="rId133"/>
    <p:sldId id="472" r:id="rId134"/>
    <p:sldId id="406" r:id="rId135"/>
    <p:sldId id="407" r:id="rId136"/>
    <p:sldId id="419" r:id="rId137"/>
    <p:sldId id="420" r:id="rId138"/>
    <p:sldId id="421" r:id="rId139"/>
    <p:sldId id="408" r:id="rId140"/>
    <p:sldId id="422" r:id="rId141"/>
    <p:sldId id="423" r:id="rId142"/>
    <p:sldId id="424" r:id="rId143"/>
    <p:sldId id="409" r:id="rId144"/>
    <p:sldId id="463" r:id="rId145"/>
    <p:sldId id="425" r:id="rId146"/>
    <p:sldId id="426" r:id="rId147"/>
    <p:sldId id="427" r:id="rId148"/>
    <p:sldId id="428" r:id="rId149"/>
    <p:sldId id="410" r:id="rId150"/>
    <p:sldId id="429" r:id="rId151"/>
    <p:sldId id="430" r:id="rId152"/>
    <p:sldId id="431" r:id="rId153"/>
    <p:sldId id="432" r:id="rId154"/>
    <p:sldId id="433" r:id="rId155"/>
    <p:sldId id="434" r:id="rId156"/>
    <p:sldId id="435" r:id="rId157"/>
    <p:sldId id="436" r:id="rId158"/>
    <p:sldId id="437" r:id="rId159"/>
    <p:sldId id="438" r:id="rId160"/>
    <p:sldId id="439" r:id="rId161"/>
    <p:sldId id="418" r:id="rId162"/>
    <p:sldId id="457" r:id="rId163"/>
    <p:sldId id="458" r:id="rId164"/>
    <p:sldId id="459" r:id="rId165"/>
    <p:sldId id="460" r:id="rId166"/>
    <p:sldId id="461" r:id="rId167"/>
    <p:sldId id="462" r:id="rId168"/>
    <p:sldId id="500" r:id="rId169"/>
    <p:sldId id="501" r:id="rId17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182"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tableStyles" Target="tableStyles.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BA4CE3-A616-46E0-AA0A-72D752D4ED9B}" type="datetimeFigureOut">
              <a:rPr lang="zh-CN" altLang="en-US" smtClean="0"/>
              <a:t>2016/5/5</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D3C59A-1EDB-4226-BC90-B569DC4489AB}" type="slidenum">
              <a:rPr lang="zh-CN" altLang="en-US" smtClean="0"/>
              <a:t>‹#›</a:t>
            </a:fld>
            <a:endParaRPr lang="zh-CN" altLang="en-US"/>
          </a:p>
        </p:txBody>
      </p:sp>
    </p:spTree>
    <p:extLst>
      <p:ext uri="{BB962C8B-B14F-4D97-AF65-F5344CB8AC3E}">
        <p14:creationId xmlns:p14="http://schemas.microsoft.com/office/powerpoint/2010/main" val="1743709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CD3C59A-1EDB-4226-BC90-B569DC4489AB}" type="slidenum">
              <a:rPr lang="zh-CN" altLang="en-US" smtClean="0"/>
              <a:t>99</a:t>
            </a:fld>
            <a:endParaRPr lang="zh-CN" altLang="en-US"/>
          </a:p>
        </p:txBody>
      </p:sp>
    </p:spTree>
    <p:extLst>
      <p:ext uri="{BB962C8B-B14F-4D97-AF65-F5344CB8AC3E}">
        <p14:creationId xmlns:p14="http://schemas.microsoft.com/office/powerpoint/2010/main" val="3137611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9"/>
            <a:ext cx="661513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759B0-F45E-4DA6-8360-AACD24DE10BF}" type="slidenum">
              <a:rPr lang="zh-CN" altLang="en-US" smtClean="0"/>
              <a:pPr/>
              <a:t>‹#›</a:t>
            </a:fld>
            <a:endParaRPr lang="zh-CN" altLang="en-US"/>
          </a:p>
        </p:txBody>
      </p:sp>
      <p:sp>
        <p:nvSpPr>
          <p:cNvPr id="2" name="标题 1"/>
          <p:cNvSpPr>
            <a:spLocks noGrp="1"/>
          </p:cNvSpPr>
          <p:nvPr>
            <p:ph type="title"/>
          </p:nvPr>
        </p:nvSpPr>
        <p:spPr>
          <a:xfrm>
            <a:off x="457205" y="285728"/>
            <a:ext cx="8230993" cy="696626"/>
          </a:xfrm>
        </p:spPr>
        <p:txBody>
          <a:bodyPr anchor="ctr"/>
          <a:lstStyle>
            <a:lvl1pPr algn="ctr">
              <a:defRPr sz="3600" b="0"/>
            </a:lvl1pPr>
          </a:lstStyle>
          <a:p>
            <a:r>
              <a:rPr kumimoji="0" lang="zh-CN" altLang="en-US" smtClean="0"/>
              <a:t>单击此处编辑母版标题样式</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99AF177-DD68-41A6-B62B-F8235484C43C}" type="datetimeFigureOut">
              <a:rPr lang="zh-CN" altLang="en-US" smtClean="0"/>
              <a:pPr/>
              <a:t>2016/5/5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759B0-F45E-4DA6-8360-AACD24DE10BF}"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8" name="图片 7"/>
          <p:cNvPicPr>
            <a:picLocks noChangeAspect="1"/>
          </p:cNvPicPr>
          <p:nvPr/>
        </p:nvPicPr>
        <p:blipFill>
          <a:blip r:embed="rId13">
            <a:duotone>
              <a:schemeClr val="accent1"/>
              <a:srgbClr val="FFFFFF"/>
            </a:duotone>
            <a:lum bright="12000" contrast="40000"/>
          </a:blip>
          <a:stretch>
            <a:fillRect/>
          </a:stretch>
        </p:blipFill>
        <p:spPr>
          <a:xfrm>
            <a:off x="6667809" y="4915143"/>
            <a:ext cx="2476191" cy="1942857"/>
          </a:xfrm>
          <a:prstGeom prst="rect">
            <a:avLst/>
          </a:prstGeom>
          <a:noFill/>
          <a:ln>
            <a:noFill/>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sp>
        <p:nvSpPr>
          <p:cNvPr id="11" name="矩形 10"/>
          <p:cNvSpPr/>
          <p:nvPr/>
        </p:nvSpPr>
        <p:spPr>
          <a:xfrm>
            <a:off x="0" y="40951"/>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rtlCol="0" anchor="ctr"/>
          <a:lstStyle/>
          <a:p>
            <a:pPr algn="ctr" eaLnBrk="1" latinLnBrk="0" hangingPunct="1"/>
            <a:endParaRPr kumimoji="0" lang="zh-CN" altLang="en-US"/>
          </a:p>
        </p:txBody>
      </p:sp>
      <p:pic>
        <p:nvPicPr>
          <p:cNvPr id="9" name="图片 8"/>
          <p:cNvPicPr>
            <a:picLocks noChangeAspect="1"/>
          </p:cNvPicPr>
          <p:nvPr/>
        </p:nvPicPr>
        <p:blipFill>
          <a:blip r:embed="rId14">
            <a:duotone>
              <a:schemeClr val="accent1"/>
              <a:srgbClr val="FFFFFF"/>
            </a:duotone>
            <a:lum bright="35000" contrast="40000"/>
          </a:blip>
          <a:stretch>
            <a:fillRect/>
          </a:stretch>
        </p:blipFill>
        <p:spPr>
          <a:xfrm>
            <a:off x="0" y="6420445"/>
            <a:ext cx="9144000" cy="437555"/>
          </a:xfrm>
          <a:prstGeom prst="rect">
            <a:avLst/>
          </a:prstGeom>
          <a:noFill/>
          <a:ln>
            <a:noFill/>
          </a:ln>
          <a:effectLst/>
        </p:spPr>
      </p:pic>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525963"/>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fld id="{599AF177-DD68-41A6-B62B-F8235484C43C}" type="datetimeFigureOut">
              <a:rPr lang="zh-CN" altLang="en-US" smtClean="0"/>
              <a:pPr/>
              <a:t>2016/5/5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rtlCol="0" anchor="ctr"/>
          <a:lstStyle>
            <a:lvl1pPr algn="r" eaLnBrk="1" latinLnBrk="0" hangingPunct="1">
              <a:defRPr kumimoji="0" sz="1200">
                <a:solidFill>
                  <a:schemeClr val="tx1">
                    <a:tint val="75000"/>
                  </a:schemeClr>
                </a:solidFill>
              </a:defRPr>
            </a:lvl1pPr>
          </a:lstStyle>
          <a:p>
            <a:fld id="{BB4759B0-F45E-4DA6-8360-AACD24DE10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997" r:id="rId1"/>
    <p:sldLayoutId id="2147483998" r:id="rId2"/>
    <p:sldLayoutId id="2147483999" r:id="rId3"/>
    <p:sldLayoutId id="2147484000" r:id="rId4"/>
    <p:sldLayoutId id="2147484001" r:id="rId5"/>
    <p:sldLayoutId id="2147484002" r:id="rId6"/>
    <p:sldLayoutId id="2147484003" r:id="rId7"/>
    <p:sldLayoutId id="2147484004" r:id="rId8"/>
    <p:sldLayoutId id="2147484005" r:id="rId9"/>
    <p:sldLayoutId id="2147484006" r:id="rId10"/>
    <p:sldLayoutId id="2147484007"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accent1"/>
        </a:buClr>
        <a:buSzPct val="50000"/>
        <a:buFont typeface="Wingdings 2"/>
        <a:buChar char=""/>
        <a:defRPr kumimoji="0" sz="3200" kern="1200">
          <a:solidFill>
            <a:schemeClr val="tx1"/>
          </a:solidFill>
          <a:latin typeface="+mn-lt"/>
          <a:ea typeface="+mn-ea"/>
          <a:cs typeface="+mn-cs"/>
        </a:defRPr>
      </a:lvl1pPr>
      <a:lvl2pPr marL="742950" indent="-285750" algn="l" rtl="0" eaLnBrk="1" latinLnBrk="0" hangingPunct="1">
        <a:spcBef>
          <a:spcPct val="20000"/>
        </a:spcBef>
        <a:buClr>
          <a:schemeClr val="accent2"/>
        </a:buClr>
        <a:buSzPct val="50000"/>
        <a:buFont typeface="Wingdings 2"/>
        <a:buChar char="³"/>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accent3"/>
        </a:buClr>
        <a:buSzPct val="6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accent5"/>
        </a:buClr>
        <a:buSzPct val="45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accent6"/>
        </a:buClr>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3" Type="http://schemas.openxmlformats.org/officeDocument/2006/relationships/hyperlink" Target="&#38468;&#20214;&#20108;&#12298;&#26412;&#26399;&#25269;&#25187;&#36827;&#39033;&#31246;&#39069;&#32467;&#26500;&#26126;&#32454;&#34920;&#12299;&#22635;&#20889;&#35828;&#26126;.doc" TargetMode="External"/><Relationship Id="rId2" Type="http://schemas.openxmlformats.org/officeDocument/2006/relationships/hyperlink" Target="&#38468;&#20214;&#19968;&#26412;&#26399;&#25269;&#25187;&#36827;&#39033;&#31246;&#39069;&#32467;&#26500;&#26126;&#32454;&#34920;.xls" TargetMode="External"/><Relationship Id="rId1" Type="http://schemas.openxmlformats.org/officeDocument/2006/relationships/slideLayout" Target="../slideLayouts/slideLayout1.xml"/><Relationship Id="rId5" Type="http://schemas.openxmlformats.org/officeDocument/2006/relationships/hyperlink" Target="&#38468;&#20214;&#22235;&#12298;&#22686;&#20540;&#31246;&#32435;&#31246;&#30003;&#25253;&#34920;&#65288;&#23567;&#35268;&#27169;&#32435;&#31246;&#20154;&#36866;&#29992;&#65289;&#12299;&#21450;&#20854;&#38468;&#21015;&#36164;&#26009;&#22635;&#20889;&#35828;&#26126;.doc" TargetMode="External"/><Relationship Id="rId4" Type="http://schemas.openxmlformats.org/officeDocument/2006/relationships/hyperlink" Target="&#38468;&#20214;&#19977;&#12298;&#22686;&#20540;&#31246;&#32435;&#31246;&#30003;&#25253;&#34920;&#65288;&#23567;&#35268;&#27169;&#32435;&#31246;&#20154;&#36866;&#29992;&#65289;&#12299;&#21450;&#20854;&#38468;&#21015;&#36164;&#26009;&#57347;.xls" TargetMode="Externa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chinatax.gov.cn/n810341/n810755/c2043931/part/2043956.doc" TargetMode="External"/><Relationship Id="rId2" Type="http://schemas.openxmlformats.org/officeDocument/2006/relationships/hyperlink" Target="http://www.chinatax.gov.cn/n810341/n810755/c2043931/part/2043955.doc" TargetMode="External"/><Relationship Id="rId1" Type="http://schemas.openxmlformats.org/officeDocument/2006/relationships/slideLayout" Target="../slideLayouts/slideLayout1.xml"/><Relationship Id="rId5" Type="http://schemas.openxmlformats.org/officeDocument/2006/relationships/hyperlink" Target="http://www.chinatax.gov.cn/n810341/n810755/c2043931/part/2043958.doc" TargetMode="External"/><Relationship Id="rId4" Type="http://schemas.openxmlformats.org/officeDocument/2006/relationships/hyperlink" Target="http://www.chinatax.gov.cn/n810341/n810755/c2043931/part/2043957.doc" TargetMode="Externa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3429024"/>
          </a:xfrm>
        </p:spPr>
        <p:txBody>
          <a:bodyPr>
            <a:normAutofit/>
          </a:bodyPr>
          <a:lstStyle/>
          <a:p>
            <a:pPr algn="ctr"/>
            <a:r>
              <a:rPr lang="zh-CN" altLang="en-US" dirty="0" smtClean="0"/>
              <a:t>解读：</a:t>
            </a:r>
            <a:r>
              <a:rPr lang="en-US" altLang="zh-CN" dirty="0" smtClean="0"/>
              <a:t/>
            </a:r>
            <a:br>
              <a:rPr lang="en-US" altLang="zh-CN" dirty="0" smtClean="0"/>
            </a:br>
            <a:r>
              <a:rPr lang="zh-CN" altLang="en-US" dirty="0" smtClean="0"/>
              <a:t>关于全面推开营业税改征增值税试点的通知</a:t>
            </a:r>
            <a:endParaRPr lang="zh-CN" altLang="en-US" dirty="0"/>
          </a:p>
        </p:txBody>
      </p:sp>
      <p:sp>
        <p:nvSpPr>
          <p:cNvPr id="3" name="副标题 2"/>
          <p:cNvSpPr>
            <a:spLocks noGrp="1"/>
          </p:cNvSpPr>
          <p:nvPr>
            <p:ph type="subTitle" idx="1"/>
          </p:nvPr>
        </p:nvSpPr>
        <p:spPr>
          <a:xfrm>
            <a:off x="714348" y="3786190"/>
            <a:ext cx="6670366" cy="175260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428736"/>
            <a:ext cx="8099126" cy="5096608"/>
          </a:xfrm>
        </p:spPr>
        <p:txBody>
          <a:bodyPr>
            <a:normAutofit lnSpcReduction="10000"/>
          </a:bodyPr>
          <a:lstStyle/>
          <a:p>
            <a:pPr algn="ctr"/>
            <a:endParaRPr lang="en-US" altLang="zh-CN" kern="0" dirty="0" smtClean="0">
              <a:solidFill>
                <a:srgbClr val="333333"/>
              </a:solidFill>
              <a:ea typeface="微软雅黑"/>
              <a:cs typeface="宋体"/>
            </a:endParaRPr>
          </a:p>
          <a:p>
            <a:pPr>
              <a:spcBef>
                <a:spcPct val="0"/>
              </a:spcBef>
            </a:pPr>
            <a:r>
              <a:rPr lang="zh-CN" altLang="en-US" dirty="0">
                <a:solidFill>
                  <a:schemeClr val="tx2"/>
                </a:solidFill>
              </a:rPr>
              <a:t> </a:t>
            </a:r>
            <a:r>
              <a:rPr lang="zh-CN" altLang="en-US" dirty="0" smtClean="0">
                <a:solidFill>
                  <a:schemeClr val="tx2"/>
                </a:solidFill>
              </a:rPr>
              <a:t>    </a:t>
            </a:r>
            <a:r>
              <a:rPr lang="zh-CN" altLang="en-US" dirty="0" smtClean="0">
                <a:solidFill>
                  <a:schemeClr val="tx2"/>
                </a:solidFill>
                <a:latin typeface="+mj-lt"/>
                <a:ea typeface="+mj-ea"/>
                <a:cs typeface="+mj-cs"/>
              </a:rPr>
              <a:t>纳税人分为</a:t>
            </a:r>
            <a:r>
              <a:rPr lang="zh-CN" altLang="en-US" dirty="0" smtClean="0">
                <a:solidFill>
                  <a:srgbClr val="FF0000"/>
                </a:solidFill>
                <a:latin typeface="+mj-lt"/>
                <a:ea typeface="+mj-ea"/>
                <a:cs typeface="+mj-cs"/>
              </a:rPr>
              <a:t>一般纳税人和小规模纳税人</a:t>
            </a:r>
            <a:r>
              <a:rPr lang="zh-CN" altLang="en-US" dirty="0" smtClean="0">
                <a:solidFill>
                  <a:schemeClr val="tx2"/>
                </a:solidFill>
                <a:latin typeface="+mj-lt"/>
                <a:ea typeface="+mj-ea"/>
                <a:cs typeface="+mj-cs"/>
              </a:rPr>
              <a:t>。</a:t>
            </a:r>
          </a:p>
          <a:p>
            <a:pPr>
              <a:spcBef>
                <a:spcPct val="0"/>
              </a:spcBef>
            </a:pPr>
            <a:r>
              <a:rPr lang="zh-CN" altLang="en-US" dirty="0" smtClean="0">
                <a:solidFill>
                  <a:srgbClr val="FF0000"/>
                </a:solidFill>
                <a:latin typeface="+mj-lt"/>
                <a:ea typeface="+mj-ea"/>
                <a:cs typeface="+mj-cs"/>
              </a:rPr>
              <a:t>应税行为的年应征增值税销售额</a:t>
            </a:r>
            <a:r>
              <a:rPr lang="zh-CN" altLang="en-US" dirty="0" smtClean="0">
                <a:solidFill>
                  <a:schemeClr val="tx2"/>
                </a:solidFill>
                <a:latin typeface="+mj-lt"/>
                <a:ea typeface="+mj-ea"/>
                <a:cs typeface="+mj-cs"/>
              </a:rPr>
              <a:t>（以下称应税销售额）超过财政部和国家税务总局规定标准的纳税人为一般纳税人，</a:t>
            </a:r>
            <a:r>
              <a:rPr lang="zh-CN" altLang="en-US" dirty="0" smtClean="0">
                <a:solidFill>
                  <a:srgbClr val="FF0000"/>
                </a:solidFill>
                <a:latin typeface="+mj-lt"/>
                <a:ea typeface="+mj-ea"/>
                <a:cs typeface="+mj-cs"/>
              </a:rPr>
              <a:t>未超过规定标准的纳税人为小规模纳税人。</a:t>
            </a:r>
            <a:endParaRPr lang="en-US" altLang="zh-CN" dirty="0" smtClean="0">
              <a:solidFill>
                <a:srgbClr val="FF0000"/>
              </a:solidFill>
              <a:latin typeface="+mj-lt"/>
              <a:ea typeface="+mj-ea"/>
              <a:cs typeface="+mj-cs"/>
            </a:endParaRPr>
          </a:p>
          <a:p>
            <a:pPr>
              <a:spcBef>
                <a:spcPct val="0"/>
              </a:spcBef>
            </a:pPr>
            <a:endParaRPr lang="en-US" altLang="zh-CN" dirty="0" smtClean="0">
              <a:solidFill>
                <a:schemeClr val="tx2"/>
              </a:solidFill>
              <a:latin typeface="+mj-lt"/>
              <a:ea typeface="+mj-ea"/>
              <a:cs typeface="+mj-cs"/>
            </a:endParaRPr>
          </a:p>
          <a:p>
            <a:pPr>
              <a:spcBef>
                <a:spcPct val="0"/>
              </a:spcBef>
            </a:pPr>
            <a:r>
              <a:rPr lang="zh-CN" altLang="en-US" dirty="0" smtClean="0">
                <a:solidFill>
                  <a:schemeClr val="tx2"/>
                </a:solidFill>
                <a:latin typeface="+mj-lt"/>
                <a:ea typeface="+mj-ea"/>
                <a:cs typeface="+mj-cs"/>
              </a:rPr>
              <a:t>营改增有关事项的规定：第三条规定的</a:t>
            </a:r>
            <a:r>
              <a:rPr lang="zh-CN" altLang="en-US" dirty="0" smtClean="0">
                <a:solidFill>
                  <a:srgbClr val="FF0000"/>
                </a:solidFill>
                <a:latin typeface="+mj-lt"/>
                <a:ea typeface="+mj-ea"/>
                <a:cs typeface="+mj-cs"/>
              </a:rPr>
              <a:t>年</a:t>
            </a:r>
            <a:r>
              <a:rPr lang="zh-CN" altLang="en-US" dirty="0" smtClean="0">
                <a:solidFill>
                  <a:schemeClr val="tx2"/>
                </a:solidFill>
                <a:latin typeface="+mj-lt"/>
                <a:ea typeface="+mj-ea"/>
                <a:cs typeface="+mj-cs"/>
              </a:rPr>
              <a:t>应税销售额</a:t>
            </a:r>
            <a:r>
              <a:rPr lang="zh-CN" altLang="en-US" dirty="0" smtClean="0">
                <a:solidFill>
                  <a:srgbClr val="FF0000"/>
                </a:solidFill>
                <a:latin typeface="+mj-lt"/>
                <a:ea typeface="+mj-ea"/>
                <a:cs typeface="+mj-cs"/>
              </a:rPr>
              <a:t>标准为</a:t>
            </a:r>
            <a:r>
              <a:rPr lang="en-US" altLang="en-US" dirty="0" smtClean="0">
                <a:solidFill>
                  <a:srgbClr val="FF0000"/>
                </a:solidFill>
                <a:latin typeface="+mj-lt"/>
                <a:ea typeface="+mj-ea"/>
                <a:cs typeface="+mj-cs"/>
              </a:rPr>
              <a:t>500</a:t>
            </a:r>
            <a:r>
              <a:rPr lang="zh-CN" altLang="en-US" dirty="0" smtClean="0">
                <a:solidFill>
                  <a:srgbClr val="FF0000"/>
                </a:solidFill>
                <a:latin typeface="+mj-lt"/>
                <a:ea typeface="+mj-ea"/>
                <a:cs typeface="+mj-cs"/>
              </a:rPr>
              <a:t>万元</a:t>
            </a:r>
            <a:r>
              <a:rPr lang="zh-CN" altLang="en-US" dirty="0" smtClean="0">
                <a:solidFill>
                  <a:schemeClr val="tx2"/>
                </a:solidFill>
                <a:latin typeface="+mj-lt"/>
                <a:ea typeface="+mj-ea"/>
                <a:cs typeface="+mj-cs"/>
              </a:rPr>
              <a:t>（含本数）。</a:t>
            </a:r>
            <a:endParaRPr lang="en-US" altLang="zh-CN" dirty="0" smtClean="0">
              <a:solidFill>
                <a:schemeClr val="tx2"/>
              </a:solidFill>
              <a:latin typeface="+mj-lt"/>
              <a:ea typeface="+mj-ea"/>
              <a:cs typeface="+mj-cs"/>
            </a:endParaRPr>
          </a:p>
          <a:p>
            <a:pPr>
              <a:spcBef>
                <a:spcPct val="0"/>
              </a:spcBef>
            </a:pPr>
            <a:endParaRPr lang="en-US" altLang="zh-CN" dirty="0" smtClean="0">
              <a:solidFill>
                <a:schemeClr val="tx2"/>
              </a:solidFill>
              <a:latin typeface="+mj-lt"/>
              <a:ea typeface="+mj-ea"/>
              <a:cs typeface="+mj-cs"/>
            </a:endParaRPr>
          </a:p>
          <a:p>
            <a:pPr>
              <a:spcBef>
                <a:spcPct val="0"/>
              </a:spcBef>
            </a:pPr>
            <a:r>
              <a:rPr lang="zh-CN" altLang="en-US" dirty="0" smtClean="0">
                <a:solidFill>
                  <a:srgbClr val="FF0000"/>
                </a:solidFill>
                <a:latin typeface="+mj-lt"/>
                <a:ea typeface="+mj-ea"/>
                <a:cs typeface="+mj-cs"/>
              </a:rPr>
              <a:t>青浦区</a:t>
            </a:r>
            <a:r>
              <a:rPr lang="zh-CN" altLang="en-US" dirty="0">
                <a:solidFill>
                  <a:srgbClr val="FF0000"/>
                </a:solidFill>
                <a:latin typeface="+mj-lt"/>
                <a:ea typeface="+mj-ea"/>
                <a:cs typeface="+mj-cs"/>
              </a:rPr>
              <a:t>税务局</a:t>
            </a:r>
            <a:r>
              <a:rPr lang="zh-CN" altLang="en-US" dirty="0">
                <a:solidFill>
                  <a:schemeClr val="tx2"/>
                </a:solidFill>
                <a:latin typeface="+mj-lt"/>
                <a:ea typeface="+mj-ea"/>
                <a:cs typeface="+mj-cs"/>
              </a:rPr>
              <a:t>：试点纳税人应税行为</a:t>
            </a:r>
            <a:r>
              <a:rPr lang="en-US" altLang="zh-CN" dirty="0">
                <a:solidFill>
                  <a:srgbClr val="FF0000"/>
                </a:solidFill>
                <a:latin typeface="+mj-lt"/>
                <a:ea typeface="+mj-ea"/>
                <a:cs typeface="+mj-cs"/>
              </a:rPr>
              <a:t>12</a:t>
            </a:r>
            <a:r>
              <a:rPr lang="zh-CN" altLang="en-US" dirty="0">
                <a:solidFill>
                  <a:srgbClr val="FF0000"/>
                </a:solidFill>
                <a:latin typeface="+mj-lt"/>
                <a:ea typeface="+mj-ea"/>
                <a:cs typeface="+mj-cs"/>
              </a:rPr>
              <a:t>个月累计销售额超过</a:t>
            </a:r>
            <a:r>
              <a:rPr lang="en-US" altLang="zh-CN" dirty="0">
                <a:solidFill>
                  <a:srgbClr val="FF0000"/>
                </a:solidFill>
                <a:latin typeface="+mj-lt"/>
                <a:ea typeface="+mj-ea"/>
                <a:cs typeface="+mj-cs"/>
              </a:rPr>
              <a:t>500</a:t>
            </a:r>
            <a:r>
              <a:rPr lang="zh-CN" altLang="en-US" dirty="0">
                <a:solidFill>
                  <a:srgbClr val="FF0000"/>
                </a:solidFill>
                <a:latin typeface="+mj-lt"/>
                <a:ea typeface="+mj-ea"/>
                <a:cs typeface="+mj-cs"/>
              </a:rPr>
              <a:t>万标准的</a:t>
            </a:r>
            <a:r>
              <a:rPr lang="zh-CN" altLang="en-US" dirty="0">
                <a:solidFill>
                  <a:schemeClr val="tx2"/>
                </a:solidFill>
                <a:latin typeface="+mj-lt"/>
                <a:ea typeface="+mj-ea"/>
                <a:cs typeface="+mj-cs"/>
              </a:rPr>
              <a:t>，除另有规定外，应当登记为增值税一般纳税人。</a:t>
            </a:r>
            <a:endParaRPr lang="zh-CN" altLang="en-US" dirty="0" smtClean="0">
              <a:solidFill>
                <a:schemeClr val="tx2"/>
              </a:solidFill>
              <a:latin typeface="+mj-lt"/>
              <a:ea typeface="+mj-ea"/>
              <a:cs typeface="+mj-cs"/>
            </a:endParaRPr>
          </a:p>
        </p:txBody>
      </p:sp>
    </p:spTree>
    <p:extLst>
      <p:ext uri="{BB962C8B-B14F-4D97-AF65-F5344CB8AC3E}">
        <p14:creationId xmlns:p14="http://schemas.microsoft.com/office/powerpoint/2010/main" val="3654111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房地产开发企业中的一般纳税人销售房地产老项目</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，以及</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一般纳税人出租其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日前取得的不动产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，适用一般计税方法计税的，应以取得的全部价款和价外费用，按照</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的预征率在不动产所在地预缴税款后，向机构所在地主管税务机关进行纳税申报。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一般纳税人销售其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日前自建的不动产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，适用一般计税方法计税的，应以取得的全部价款和价外费用为销售额计算应纳税额。纳税人应以取得的全部价款和价外费用，按照</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的预征率在不动产所在地预缴税款后，向机构所在地主管税务机关进行纳税申报。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7793770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zh-CN" kern="0" spc="30" dirty="0">
                <a:solidFill>
                  <a:srgbClr val="000000"/>
                </a:solidFill>
                <a:latin typeface="宋体" panose="02010600030101010101" pitchFamily="2" charset="-122"/>
                <a:ea typeface="仿宋_GB2312"/>
                <a:cs typeface="宋体" panose="02010600030101010101" pitchFamily="2" charset="-122"/>
              </a:rPr>
              <a:t>（十一）</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一般纳税人跨省（自治区、直辖市或者计划单列市）提供建筑服务或者销售、出租取得的与机构所在地不在同一省（自治区、直辖市或者计划单列市）的不动产，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在机构所在地申报纳税时，计算的应纳税额小于已预缴税额，且</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差额较大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的，由国家税务总局通知建筑服务发生地或者不动产所在地省级税务机关，在一定时期内暂停预缴增值税。</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6989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399148923"/>
              </p:ext>
            </p:extLst>
          </p:nvPr>
        </p:nvGraphicFramePr>
        <p:xfrm>
          <a:off x="-1" y="1052737"/>
          <a:ext cx="9144000" cy="5726135"/>
        </p:xfrm>
        <a:graphic>
          <a:graphicData uri="http://schemas.openxmlformats.org/drawingml/2006/table">
            <a:tbl>
              <a:tblPr firstRow="1" bandRow="1">
                <a:tableStyleId>{5C22544A-7EE6-4342-B048-85BDC9FD1C3A}</a:tableStyleId>
              </a:tblPr>
              <a:tblGrid>
                <a:gridCol w="3923929"/>
                <a:gridCol w="2664296"/>
                <a:gridCol w="2555775"/>
              </a:tblGrid>
              <a:tr h="622298">
                <a:tc>
                  <a:txBody>
                    <a:bodyPr/>
                    <a:lstStyle/>
                    <a:p>
                      <a:endParaRPr lang="zh-CN" altLang="en-US" dirty="0"/>
                    </a:p>
                  </a:txBody>
                  <a:tcPr/>
                </a:tc>
                <a:tc>
                  <a:txBody>
                    <a:bodyPr/>
                    <a:lstStyle/>
                    <a:p>
                      <a:r>
                        <a:rPr lang="en-US" altLang="zh-CN" dirty="0" smtClean="0"/>
                        <a:t>2016</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日前老项目</a:t>
                      </a:r>
                      <a:endParaRPr lang="zh-CN" altLang="en-US" dirty="0"/>
                    </a:p>
                  </a:txBody>
                  <a:tcPr/>
                </a:tc>
                <a:tc>
                  <a:txBody>
                    <a:bodyPr/>
                    <a:lstStyle/>
                    <a:p>
                      <a:r>
                        <a:rPr lang="en-US" altLang="zh-CN" dirty="0" smtClean="0"/>
                        <a:t>2016</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日以后项目</a:t>
                      </a:r>
                      <a:endParaRPr lang="zh-CN" altLang="en-US" dirty="0"/>
                    </a:p>
                  </a:txBody>
                  <a:tcPr/>
                </a:tc>
              </a:tr>
              <a:tr h="969324">
                <a:tc>
                  <a:txBody>
                    <a:bodyPr/>
                    <a:lstStyle/>
                    <a:p>
                      <a:r>
                        <a:rPr kumimoji="0" lang="zh-CN" altLang="zh-CN" sz="1800" kern="1200" dirty="0" smtClean="0">
                          <a:solidFill>
                            <a:schemeClr val="dk1"/>
                          </a:solidFill>
                          <a:effectLst/>
                          <a:latin typeface="+mn-lt"/>
                          <a:ea typeface="+mn-ea"/>
                          <a:cs typeface="+mn-cs"/>
                        </a:rPr>
                        <a:t>一般纳税人销售其</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4</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30</a:t>
                      </a:r>
                      <a:r>
                        <a:rPr kumimoji="0" lang="zh-CN" altLang="zh-CN" sz="1800" kern="1200" dirty="0" smtClean="0">
                          <a:solidFill>
                            <a:schemeClr val="dk1"/>
                          </a:solidFill>
                          <a:effectLst/>
                          <a:latin typeface="+mn-lt"/>
                          <a:ea typeface="+mn-ea"/>
                          <a:cs typeface="+mn-cs"/>
                        </a:rPr>
                        <a:t>日前取得（不含自建）的不动产</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endParaRPr kumimoji="0" lang="en-US" altLang="zh-CN" sz="1800" kern="1200" dirty="0" smtClean="0">
                        <a:solidFill>
                          <a:schemeClr val="dk1"/>
                        </a:solidFill>
                        <a:effectLst/>
                        <a:latin typeface="+mn-lt"/>
                        <a:ea typeface="+mn-ea"/>
                        <a:cs typeface="+mn-cs"/>
                      </a:endParaRPr>
                    </a:p>
                    <a:p>
                      <a:r>
                        <a:rPr kumimoji="0" lang="zh-CN" altLang="en-US" sz="1800" kern="1200" dirty="0" smtClean="0">
                          <a:solidFill>
                            <a:schemeClr val="dk1"/>
                          </a:solidFill>
                          <a:effectLst/>
                          <a:latin typeface="+mn-lt"/>
                          <a:ea typeface="+mn-ea"/>
                          <a:cs typeface="+mn-cs"/>
                        </a:rPr>
                        <a:t>差额 </a:t>
                      </a:r>
                      <a:r>
                        <a:rPr kumimoji="0" lang="en-US" altLang="zh-CN" sz="1800" kern="1200" dirty="0" smtClean="0">
                          <a:solidFill>
                            <a:schemeClr val="dk1"/>
                          </a:solidFill>
                          <a:effectLst/>
                          <a:latin typeface="+mn-lt"/>
                          <a:ea typeface="+mn-ea"/>
                          <a:cs typeface="+mn-cs"/>
                        </a:rPr>
                        <a:t>5%</a:t>
                      </a:r>
                      <a:endParaRPr lang="zh-CN" altLang="en-US" dirty="0"/>
                    </a:p>
                  </a:txBody>
                  <a:tcPr/>
                </a:tc>
                <a:tc>
                  <a:txBody>
                    <a:bodyPr/>
                    <a:lstStyle/>
                    <a:p>
                      <a:endParaRPr lang="zh-CN" altLang="en-US"/>
                    </a:p>
                  </a:txBody>
                  <a:tcPr/>
                </a:tc>
              </a:tr>
              <a:tr h="678527">
                <a:tc>
                  <a:txBody>
                    <a:bodyPr/>
                    <a:lstStyle/>
                    <a:p>
                      <a:r>
                        <a:rPr kumimoji="0" lang="zh-CN" altLang="zh-CN" sz="1800" kern="1200" dirty="0" smtClean="0">
                          <a:solidFill>
                            <a:schemeClr val="dk1"/>
                          </a:solidFill>
                          <a:effectLst/>
                          <a:latin typeface="+mn-lt"/>
                          <a:ea typeface="+mn-ea"/>
                          <a:cs typeface="+mn-cs"/>
                        </a:rPr>
                        <a:t>一般纳税人销售其</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4</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30</a:t>
                      </a:r>
                      <a:r>
                        <a:rPr kumimoji="0" lang="zh-CN" altLang="zh-CN" sz="1800" kern="1200" dirty="0" smtClean="0">
                          <a:solidFill>
                            <a:schemeClr val="dk1"/>
                          </a:solidFill>
                          <a:effectLst/>
                          <a:latin typeface="+mn-lt"/>
                          <a:ea typeface="+mn-ea"/>
                          <a:cs typeface="+mn-cs"/>
                        </a:rPr>
                        <a:t>日前自建的不动产</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endParaRPr kumimoji="0" lang="en-US" altLang="zh-CN" sz="1800" kern="1200" dirty="0" smtClean="0">
                        <a:solidFill>
                          <a:schemeClr val="dk1"/>
                        </a:solidFill>
                        <a:effectLst/>
                        <a:latin typeface="+mn-lt"/>
                        <a:ea typeface="+mn-ea"/>
                        <a:cs typeface="+mn-cs"/>
                      </a:endParaRPr>
                    </a:p>
                    <a:p>
                      <a:r>
                        <a:rPr kumimoji="0" lang="zh-CN" altLang="en-US" sz="1800" kern="1200" dirty="0" smtClean="0">
                          <a:solidFill>
                            <a:schemeClr val="dk1"/>
                          </a:solidFill>
                          <a:effectLst/>
                          <a:latin typeface="+mn-lt"/>
                          <a:ea typeface="+mn-ea"/>
                          <a:cs typeface="+mn-cs"/>
                        </a:rPr>
                        <a:t>全额 </a:t>
                      </a:r>
                      <a:r>
                        <a:rPr kumimoji="0" lang="en-US" altLang="zh-CN" sz="1800" kern="1200" dirty="0" smtClean="0">
                          <a:solidFill>
                            <a:schemeClr val="dk1"/>
                          </a:solidFill>
                          <a:effectLst/>
                          <a:latin typeface="+mn-lt"/>
                          <a:ea typeface="+mn-ea"/>
                          <a:cs typeface="+mn-cs"/>
                        </a:rPr>
                        <a:t>5%</a:t>
                      </a:r>
                      <a:endParaRPr lang="zh-CN" altLang="en-US" dirty="0"/>
                    </a:p>
                  </a:txBody>
                  <a:tcPr/>
                </a:tc>
                <a:tc>
                  <a:txBody>
                    <a:bodyPr/>
                    <a:lstStyle/>
                    <a:p>
                      <a:endParaRPr lang="zh-CN" altLang="en-US"/>
                    </a:p>
                  </a:txBody>
                  <a:tcPr/>
                </a:tc>
              </a:tr>
              <a:tr h="969324">
                <a:tc>
                  <a:txBody>
                    <a:bodyPr/>
                    <a:lstStyle/>
                    <a:p>
                      <a:r>
                        <a:rPr kumimoji="0" lang="zh-CN" altLang="zh-CN" sz="1800" kern="1200" dirty="0" smtClean="0">
                          <a:solidFill>
                            <a:schemeClr val="dk1"/>
                          </a:solidFill>
                          <a:effectLst/>
                          <a:latin typeface="+mn-lt"/>
                          <a:ea typeface="+mn-ea"/>
                          <a:cs typeface="+mn-cs"/>
                        </a:rPr>
                        <a:t>一般纳税人销售其</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5</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1</a:t>
                      </a:r>
                      <a:r>
                        <a:rPr kumimoji="0" lang="zh-CN" altLang="zh-CN" sz="1800" kern="1200" dirty="0" smtClean="0">
                          <a:solidFill>
                            <a:schemeClr val="dk1"/>
                          </a:solidFill>
                          <a:effectLst/>
                          <a:latin typeface="+mn-lt"/>
                          <a:ea typeface="+mn-ea"/>
                          <a:cs typeface="+mn-cs"/>
                        </a:rPr>
                        <a:t>日后取得（不含自建）的不动产</a:t>
                      </a:r>
                      <a:endParaRPr lang="zh-CN" altLang="en-US" dirty="0"/>
                    </a:p>
                  </a:txBody>
                  <a:tcPr/>
                </a:tc>
                <a:tc>
                  <a:txBody>
                    <a:bodyPr/>
                    <a:lstStyle/>
                    <a:p>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应适用一般计税方法</a:t>
                      </a:r>
                      <a:endParaRPr kumimoji="0" lang="en-US" altLang="zh-CN" sz="1800" kern="1200" dirty="0" smtClean="0">
                        <a:solidFill>
                          <a:schemeClr val="dk1"/>
                        </a:solidFill>
                        <a:effectLst/>
                        <a:latin typeface="+mn-lt"/>
                        <a:ea typeface="+mn-ea"/>
                        <a:cs typeface="+mn-cs"/>
                      </a:endParaRPr>
                    </a:p>
                    <a:p>
                      <a:r>
                        <a:rPr kumimoji="0" lang="zh-CN" altLang="en-US" sz="1800" kern="1200" dirty="0" smtClean="0">
                          <a:solidFill>
                            <a:schemeClr val="dk1"/>
                          </a:solidFill>
                          <a:effectLst/>
                          <a:latin typeface="+mn-lt"/>
                          <a:ea typeface="+mn-ea"/>
                          <a:cs typeface="+mn-cs"/>
                        </a:rPr>
                        <a:t>全额征税   </a:t>
                      </a:r>
                      <a:r>
                        <a:rPr kumimoji="0" lang="en-US" altLang="zh-CN" sz="1800" kern="1200" dirty="0" smtClean="0">
                          <a:solidFill>
                            <a:schemeClr val="dk1"/>
                          </a:solidFill>
                          <a:effectLst/>
                          <a:latin typeface="+mn-lt"/>
                          <a:ea typeface="+mn-ea"/>
                          <a:cs typeface="+mn-cs"/>
                        </a:rPr>
                        <a:t>5%</a:t>
                      </a:r>
                      <a:r>
                        <a:rPr kumimoji="0" lang="zh-CN" altLang="en-US" sz="1800" kern="1200" dirty="0" smtClean="0">
                          <a:solidFill>
                            <a:schemeClr val="dk1"/>
                          </a:solidFill>
                          <a:effectLst/>
                          <a:latin typeface="+mn-lt"/>
                          <a:ea typeface="+mn-ea"/>
                          <a:cs typeface="+mn-cs"/>
                        </a:rPr>
                        <a:t>差额当地预征</a:t>
                      </a:r>
                      <a:endParaRPr lang="zh-CN" altLang="en-US" dirty="0"/>
                    </a:p>
                  </a:txBody>
                  <a:tcPr/>
                </a:tc>
              </a:tr>
              <a:tr h="969324">
                <a:tc>
                  <a:txBody>
                    <a:bodyPr/>
                    <a:lstStyle/>
                    <a:p>
                      <a:r>
                        <a:rPr kumimoji="0" lang="zh-CN" altLang="zh-CN" sz="1800" kern="1200" dirty="0" smtClean="0">
                          <a:solidFill>
                            <a:schemeClr val="dk1"/>
                          </a:solidFill>
                          <a:effectLst/>
                          <a:latin typeface="+mn-lt"/>
                          <a:ea typeface="+mn-ea"/>
                          <a:cs typeface="+mn-cs"/>
                        </a:rPr>
                        <a:t>一般纳税人销售其</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5</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1</a:t>
                      </a:r>
                      <a:r>
                        <a:rPr kumimoji="0" lang="zh-CN" altLang="zh-CN" sz="1800" kern="1200" dirty="0" smtClean="0">
                          <a:solidFill>
                            <a:schemeClr val="dk1"/>
                          </a:solidFill>
                          <a:effectLst/>
                          <a:latin typeface="+mn-lt"/>
                          <a:ea typeface="+mn-ea"/>
                          <a:cs typeface="+mn-cs"/>
                        </a:rPr>
                        <a:t>日后自建的不动产</a:t>
                      </a:r>
                      <a:endParaRPr lang="zh-CN" altLang="en-US" dirty="0"/>
                    </a:p>
                  </a:txBody>
                  <a:tcPr/>
                </a:tc>
                <a:tc>
                  <a:txBody>
                    <a:bodyPr/>
                    <a:lstStyle/>
                    <a:p>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应适用一般计税方法</a:t>
                      </a:r>
                      <a:endParaRPr kumimoji="0" lang="en-US" altLang="zh-CN" sz="1800" kern="1200" dirty="0" smtClean="0">
                        <a:solidFill>
                          <a:schemeClr val="dk1"/>
                        </a:solidFill>
                        <a:effectLst/>
                        <a:latin typeface="+mn-lt"/>
                        <a:ea typeface="+mn-ea"/>
                        <a:cs typeface="+mn-cs"/>
                      </a:endParaRPr>
                    </a:p>
                    <a:p>
                      <a:r>
                        <a:rPr kumimoji="0" lang="zh-CN" altLang="en-US" sz="1800" kern="1200" dirty="0" smtClean="0">
                          <a:solidFill>
                            <a:schemeClr val="dk1"/>
                          </a:solidFill>
                          <a:effectLst/>
                          <a:latin typeface="+mn-lt"/>
                          <a:ea typeface="+mn-ea"/>
                          <a:cs typeface="+mn-cs"/>
                        </a:rPr>
                        <a:t>全额征税   </a:t>
                      </a:r>
                      <a:r>
                        <a:rPr kumimoji="0" lang="en-US" altLang="zh-CN" sz="1800" kern="1200" dirty="0" smtClean="0">
                          <a:solidFill>
                            <a:schemeClr val="dk1"/>
                          </a:solidFill>
                          <a:effectLst/>
                          <a:latin typeface="+mn-lt"/>
                          <a:ea typeface="+mn-ea"/>
                          <a:cs typeface="+mn-cs"/>
                        </a:rPr>
                        <a:t>5%</a:t>
                      </a:r>
                      <a:r>
                        <a:rPr kumimoji="0" lang="zh-CN" altLang="en-US" sz="1800" kern="1200" dirty="0" smtClean="0">
                          <a:solidFill>
                            <a:schemeClr val="dk1"/>
                          </a:solidFill>
                          <a:effectLst/>
                          <a:latin typeface="+mn-lt"/>
                          <a:ea typeface="+mn-ea"/>
                          <a:cs typeface="+mn-cs"/>
                        </a:rPr>
                        <a:t>全额当地预征</a:t>
                      </a:r>
                      <a:endParaRPr lang="zh-CN" altLang="en-US" dirty="0" smtClean="0"/>
                    </a:p>
                    <a:p>
                      <a:endParaRPr lang="zh-CN" altLang="en-US" dirty="0"/>
                    </a:p>
                  </a:txBody>
                  <a:tcPr/>
                </a:tc>
              </a:tr>
              <a:tr h="622298">
                <a:tc>
                  <a:txBody>
                    <a:bodyPr/>
                    <a:lstStyle/>
                    <a:p>
                      <a:r>
                        <a:rPr kumimoji="0" lang="zh-CN" altLang="zh-CN" sz="1800" kern="1200" dirty="0" smtClean="0">
                          <a:solidFill>
                            <a:schemeClr val="dk1"/>
                          </a:solidFill>
                          <a:effectLst/>
                          <a:latin typeface="+mn-lt"/>
                          <a:ea typeface="+mn-ea"/>
                          <a:cs typeface="+mn-cs"/>
                        </a:rPr>
                        <a:t>小规模纳税人销售其取得（不含自建）的不动产</a:t>
                      </a:r>
                      <a:endParaRPr lang="zh-CN" altLang="en-US"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dirty="0" smtClean="0"/>
                        <a:t>差额</a:t>
                      </a:r>
                      <a:r>
                        <a:rPr lang="en-US" altLang="zh-CN" dirty="0" smtClean="0"/>
                        <a:t>5%</a:t>
                      </a:r>
                      <a:endParaRPr lang="zh-CN" altLang="en-US" dirty="0" smtClean="0"/>
                    </a:p>
                    <a:p>
                      <a:pPr algn="ctr"/>
                      <a:endParaRPr lang="zh-CN" altLang="en-US" dirty="0"/>
                    </a:p>
                  </a:txBody>
                  <a:tcPr/>
                </a:tc>
                <a:tc hMerge="1">
                  <a:txBody>
                    <a:bodyPr/>
                    <a:lstStyle/>
                    <a:p>
                      <a:endParaRPr lang="zh-CN" altLang="en-US" dirty="0"/>
                    </a:p>
                  </a:txBody>
                  <a:tcPr/>
                </a:tc>
              </a:tr>
              <a:tr h="622298">
                <a:tc>
                  <a:txBody>
                    <a:bodyPr/>
                    <a:lstStyle/>
                    <a:p>
                      <a:r>
                        <a:rPr kumimoji="0" lang="zh-CN" altLang="zh-CN" sz="1800" kern="1200" dirty="0" smtClean="0">
                          <a:solidFill>
                            <a:schemeClr val="dk1"/>
                          </a:solidFill>
                          <a:effectLst/>
                          <a:latin typeface="+mn-lt"/>
                          <a:ea typeface="+mn-ea"/>
                          <a:cs typeface="+mn-cs"/>
                        </a:rPr>
                        <a:t>小规模纳税人销售其自建的不动产</a:t>
                      </a:r>
                      <a:endParaRPr lang="zh-CN" altLang="en-US" dirty="0"/>
                    </a:p>
                  </a:txBody>
                  <a:tcPr/>
                </a:tc>
                <a:tc gridSpan="2">
                  <a:txBody>
                    <a:bodyPr/>
                    <a:lstStyle/>
                    <a:p>
                      <a:pPr algn="ctr"/>
                      <a:r>
                        <a:rPr lang="zh-CN" altLang="en-US" dirty="0" smtClean="0"/>
                        <a:t>全额</a:t>
                      </a:r>
                      <a:r>
                        <a:rPr lang="en-US" altLang="zh-CN" dirty="0" smtClean="0"/>
                        <a:t>5%</a:t>
                      </a:r>
                      <a:endParaRPr lang="zh-CN" altLang="en-US" dirty="0"/>
                    </a:p>
                    <a:p>
                      <a:endParaRPr lang="zh-CN" altLang="en-US" dirty="0"/>
                    </a:p>
                  </a:txBody>
                  <a:tcPr/>
                </a:tc>
                <a:tc hMerge="1">
                  <a:txBody>
                    <a:bodyPr/>
                    <a:lstStyle/>
                    <a:p>
                      <a:endParaRPr lang="zh-CN" altLang="en-US" dirty="0"/>
                    </a:p>
                  </a:txBody>
                  <a:tcPr/>
                </a:tc>
              </a:tr>
            </a:tbl>
          </a:graphicData>
        </a:graphic>
      </p:graphicFrame>
    </p:spTree>
    <p:extLst>
      <p:ext uri="{BB962C8B-B14F-4D97-AF65-F5344CB8AC3E}">
        <p14:creationId xmlns:p14="http://schemas.microsoft.com/office/powerpoint/2010/main" val="102299227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655543589"/>
              </p:ext>
            </p:extLst>
          </p:nvPr>
        </p:nvGraphicFramePr>
        <p:xfrm>
          <a:off x="251520" y="1397000"/>
          <a:ext cx="8635275" cy="4408263"/>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endParaRPr lang="zh-CN" altLang="en-US" dirty="0"/>
                    </a:p>
                  </a:txBody>
                  <a:tcPr/>
                </a:tc>
                <a:tc>
                  <a:txBody>
                    <a:bodyPr/>
                    <a:lstStyle/>
                    <a:p>
                      <a:r>
                        <a:rPr lang="en-US" altLang="zh-CN" dirty="0" smtClean="0"/>
                        <a:t>2016</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日前老项目</a:t>
                      </a:r>
                      <a:endParaRPr lang="zh-CN" altLang="en-US" dirty="0"/>
                    </a:p>
                  </a:txBody>
                  <a:tcPr/>
                </a:tc>
                <a:tc>
                  <a:txBody>
                    <a:bodyPr/>
                    <a:lstStyle/>
                    <a:p>
                      <a:r>
                        <a:rPr lang="en-US" altLang="zh-CN" dirty="0" smtClean="0"/>
                        <a:t>2016</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日以后项目</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房地产开发企业中的一般纳税人，销售自行开发的房地产老项目</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endParaRPr kumimoji="0" lang="en-US" altLang="zh-CN" sz="1800" kern="1200" dirty="0" smtClean="0">
                        <a:solidFill>
                          <a:schemeClr val="dk1"/>
                        </a:solidFill>
                        <a:effectLst/>
                        <a:latin typeface="+mn-lt"/>
                        <a:ea typeface="+mn-ea"/>
                        <a:cs typeface="+mn-cs"/>
                      </a:endParaRPr>
                    </a:p>
                    <a:p>
                      <a:r>
                        <a:rPr kumimoji="0" lang="zh-CN" altLang="en-US" sz="1800" kern="1200" dirty="0" smtClean="0">
                          <a:solidFill>
                            <a:schemeClr val="dk1"/>
                          </a:solidFill>
                          <a:effectLst/>
                          <a:latin typeface="+mn-lt"/>
                          <a:ea typeface="+mn-ea"/>
                          <a:cs typeface="+mn-cs"/>
                        </a:rPr>
                        <a:t>全额</a:t>
                      </a:r>
                      <a:r>
                        <a:rPr kumimoji="0" lang="en-US" altLang="zh-CN" sz="1800" kern="1200" dirty="0" smtClean="0">
                          <a:solidFill>
                            <a:schemeClr val="dk1"/>
                          </a:solidFill>
                          <a:effectLst/>
                          <a:latin typeface="+mn-lt"/>
                          <a:ea typeface="+mn-ea"/>
                          <a:cs typeface="+mn-cs"/>
                        </a:rPr>
                        <a:t>5%</a:t>
                      </a:r>
                      <a:endParaRPr lang="zh-CN" altLang="en-US" dirty="0"/>
                    </a:p>
                  </a:txBody>
                  <a:tcPr/>
                </a:tc>
                <a:tc>
                  <a:txBody>
                    <a:bodyPr/>
                    <a:lstStyle/>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房地产开发企业中的小规模纳税人，销售自行开发</a:t>
                      </a:r>
                      <a:r>
                        <a:rPr kumimoji="0" lang="zh-CN" altLang="en-US" sz="1800" kern="1200" dirty="0" smtClean="0">
                          <a:solidFill>
                            <a:schemeClr val="dk1"/>
                          </a:solidFill>
                          <a:effectLst/>
                          <a:latin typeface="+mn-lt"/>
                          <a:ea typeface="+mn-ea"/>
                          <a:cs typeface="+mn-cs"/>
                        </a:rPr>
                        <a:t>项目</a:t>
                      </a:r>
                      <a:endParaRPr lang="zh-CN" altLang="en-US" dirty="0"/>
                    </a:p>
                  </a:txBody>
                  <a:tcPr/>
                </a:tc>
                <a:tc gridSpan="2">
                  <a:txBody>
                    <a:bodyPr/>
                    <a:lstStyle/>
                    <a:p>
                      <a:pPr algn="ctr"/>
                      <a:r>
                        <a:rPr lang="zh-CN" altLang="en-US" dirty="0" smtClean="0"/>
                        <a:t>全额</a:t>
                      </a:r>
                      <a:r>
                        <a:rPr lang="en-US" altLang="zh-CN" dirty="0" smtClean="0"/>
                        <a:t>5%</a:t>
                      </a:r>
                      <a:endParaRPr lang="zh-CN" altLang="en-US" dirty="0"/>
                    </a:p>
                  </a:txBody>
                  <a:tcPr/>
                </a:tc>
                <a:tc hMerge="1">
                  <a:txBody>
                    <a:bodyPr/>
                    <a:lstStyle/>
                    <a:p>
                      <a:endParaRPr lang="zh-CN" altLang="en-US" dirty="0"/>
                    </a:p>
                  </a:txBody>
                  <a:tcPr/>
                </a:tc>
              </a:tr>
              <a:tr h="751612">
                <a:tc>
                  <a:txBody>
                    <a:bodyPr/>
                    <a:lstStyle/>
                    <a:p>
                      <a:r>
                        <a:rPr kumimoji="0" lang="zh-CN" altLang="zh-CN" sz="1800" kern="1200" dirty="0" smtClean="0">
                          <a:solidFill>
                            <a:schemeClr val="dk1"/>
                          </a:solidFill>
                          <a:effectLst/>
                          <a:latin typeface="+mn-lt"/>
                          <a:ea typeface="+mn-ea"/>
                          <a:cs typeface="+mn-cs"/>
                        </a:rPr>
                        <a:t>房地产开发企业采取预收款方式销售</a:t>
                      </a:r>
                      <a:endParaRPr lang="zh-CN" altLang="en-US" dirty="0"/>
                    </a:p>
                  </a:txBody>
                  <a:tcPr/>
                </a:tc>
                <a:tc gridSpan="2">
                  <a:txBody>
                    <a:bodyPr/>
                    <a:lstStyle/>
                    <a:p>
                      <a:pPr algn="ctr"/>
                      <a:r>
                        <a:rPr kumimoji="0" lang="en-US" altLang="zh-CN" sz="1800" kern="1200" dirty="0" smtClean="0">
                          <a:solidFill>
                            <a:schemeClr val="dk1"/>
                          </a:solidFill>
                          <a:effectLst/>
                          <a:latin typeface="+mn-lt"/>
                          <a:ea typeface="+mn-ea"/>
                          <a:cs typeface="+mn-cs"/>
                        </a:rPr>
                        <a:t>3%</a:t>
                      </a:r>
                      <a:r>
                        <a:rPr kumimoji="0" lang="zh-CN" altLang="zh-CN" sz="1800" kern="1200" dirty="0" smtClean="0">
                          <a:solidFill>
                            <a:schemeClr val="dk1"/>
                          </a:solidFill>
                          <a:effectLst/>
                          <a:latin typeface="+mn-lt"/>
                          <a:ea typeface="+mn-ea"/>
                          <a:cs typeface="+mn-cs"/>
                        </a:rPr>
                        <a:t>的预征率预缴增值税</a:t>
                      </a:r>
                      <a:endParaRPr lang="zh-CN" altLang="en-US" dirty="0"/>
                    </a:p>
                  </a:txBody>
                  <a:tcPr/>
                </a:tc>
                <a:tc hMerge="1">
                  <a:txBody>
                    <a:bodyPr/>
                    <a:lstStyle/>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其他个人销售其取得（不含自建）的不动产（不含其购买的住房）</a:t>
                      </a:r>
                      <a:endParaRPr lang="zh-CN" altLang="en-US" dirty="0"/>
                    </a:p>
                  </a:txBody>
                  <a:tcPr/>
                </a:tc>
                <a:tc gridSpan="2">
                  <a:txBody>
                    <a:bodyPr/>
                    <a:lstStyle/>
                    <a:p>
                      <a:pPr algn="ctr"/>
                      <a:r>
                        <a:rPr lang="zh-CN" altLang="en-US" dirty="0" smtClean="0"/>
                        <a:t>差额</a:t>
                      </a:r>
                      <a:r>
                        <a:rPr lang="en-US" altLang="zh-CN" dirty="0" smtClean="0"/>
                        <a:t>5%</a:t>
                      </a:r>
                      <a:endParaRPr lang="zh-CN"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tr>
            </a:tbl>
          </a:graphicData>
        </a:graphic>
      </p:graphicFrame>
    </p:spTree>
    <p:extLst>
      <p:ext uri="{BB962C8B-B14F-4D97-AF65-F5344CB8AC3E}">
        <p14:creationId xmlns:p14="http://schemas.microsoft.com/office/powerpoint/2010/main" val="296649701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en-US" sz="2800" dirty="0" smtClean="0"/>
              <a:t>（总局</a:t>
            </a:r>
            <a:r>
              <a:rPr lang="en-US" altLang="zh-CN" sz="2800" dirty="0" smtClean="0"/>
              <a:t>2016-18</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026561166"/>
              </p:ext>
            </p:extLst>
          </p:nvPr>
        </p:nvGraphicFramePr>
        <p:xfrm>
          <a:off x="251520" y="1397000"/>
          <a:ext cx="8635275" cy="5464658"/>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endParaRPr lang="zh-CN" altLang="en-US" dirty="0"/>
                    </a:p>
                  </a:txBody>
                  <a:tcPr/>
                </a:tc>
                <a:tc>
                  <a:txBody>
                    <a:bodyPr/>
                    <a:lstStyle/>
                    <a:p>
                      <a:r>
                        <a:rPr lang="en-US" altLang="zh-CN" dirty="0" smtClean="0"/>
                        <a:t>2016</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日前老项目</a:t>
                      </a:r>
                      <a:endParaRPr lang="zh-CN" altLang="en-US" dirty="0"/>
                    </a:p>
                  </a:txBody>
                  <a:tcPr/>
                </a:tc>
                <a:tc>
                  <a:txBody>
                    <a:bodyPr/>
                    <a:lstStyle/>
                    <a:p>
                      <a:r>
                        <a:rPr lang="en-US" altLang="zh-CN" dirty="0" smtClean="0"/>
                        <a:t>2016</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日以后项目</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房地产开发企业中的一般纳税人，销售自行开发的房地产老项目</a:t>
                      </a:r>
                      <a:endParaRPr lang="zh-CN" altLang="en-US" dirty="0"/>
                    </a:p>
                  </a:txBody>
                  <a:tcPr/>
                </a:tc>
                <a:tc>
                  <a:txBody>
                    <a:bodyPr/>
                    <a:lstStyle/>
                    <a:p>
                      <a:r>
                        <a:rPr lang="zh-CN" altLang="zh-CN" sz="1800" kern="0" dirty="0" smtClean="0">
                          <a:solidFill>
                            <a:srgbClr val="333333"/>
                          </a:solidFill>
                          <a:effectLst/>
                          <a:ea typeface="宋体" panose="02010600030101010101" pitchFamily="2" charset="-122"/>
                          <a:cs typeface="宋体" panose="02010600030101010101" pitchFamily="2" charset="-122"/>
                        </a:rPr>
                        <a:t>一般纳税人销售自行开发的房地产老项目，可以选择适用简易计税方法按照</a:t>
                      </a:r>
                      <a:r>
                        <a:rPr lang="en-US" altLang="zh-CN" sz="1800" kern="0" dirty="0" smtClean="0">
                          <a:solidFill>
                            <a:srgbClr val="FF0000"/>
                          </a:solidFill>
                          <a:effectLst/>
                          <a:ea typeface="宋体" panose="02010600030101010101" pitchFamily="2" charset="-122"/>
                          <a:cs typeface="宋体" panose="02010600030101010101" pitchFamily="2" charset="-122"/>
                        </a:rPr>
                        <a:t>5%</a:t>
                      </a:r>
                      <a:r>
                        <a:rPr lang="zh-CN" altLang="zh-CN" sz="1800" kern="0" dirty="0" smtClean="0">
                          <a:solidFill>
                            <a:srgbClr val="FF0000"/>
                          </a:solidFill>
                          <a:effectLst/>
                          <a:ea typeface="宋体" panose="02010600030101010101" pitchFamily="2" charset="-122"/>
                          <a:cs typeface="宋体" panose="02010600030101010101" pitchFamily="2" charset="-122"/>
                        </a:rPr>
                        <a:t>的征收率计税</a:t>
                      </a:r>
                      <a:r>
                        <a:rPr lang="zh-CN" altLang="zh-CN" sz="1800" kern="0" dirty="0" smtClean="0">
                          <a:solidFill>
                            <a:srgbClr val="333333"/>
                          </a:solidFill>
                          <a:effectLst/>
                          <a:ea typeface="宋体" panose="02010600030101010101" pitchFamily="2" charset="-122"/>
                          <a:cs typeface="宋体" panose="02010600030101010101" pitchFamily="2" charset="-122"/>
                        </a:rPr>
                        <a:t>。</a:t>
                      </a:r>
                      <a:endParaRPr lang="en-US" altLang="zh-CN" sz="1800" kern="0" dirty="0" smtClean="0">
                        <a:solidFill>
                          <a:srgbClr val="333333"/>
                        </a:solidFill>
                        <a:effectLst/>
                        <a:ea typeface="宋体" panose="02010600030101010101" pitchFamily="2" charset="-122"/>
                        <a:cs typeface="宋体" panose="02010600030101010101" pitchFamily="2" charset="-122"/>
                      </a:endParaRPr>
                    </a:p>
                    <a:p>
                      <a:endParaRPr lang="en-US" altLang="zh-CN" sz="1800" kern="0" dirty="0" smtClean="0">
                        <a:solidFill>
                          <a:srgbClr val="333333"/>
                        </a:solidFill>
                        <a:effectLst/>
                        <a:ea typeface="宋体" panose="02010600030101010101" pitchFamily="2" charset="-122"/>
                      </a:endParaRPr>
                    </a:p>
                    <a:p>
                      <a:r>
                        <a:rPr kumimoji="0" lang="zh-CN" altLang="zh-CN" sz="1800" kern="1200" dirty="0" smtClean="0">
                          <a:solidFill>
                            <a:schemeClr val="dk1"/>
                          </a:solidFill>
                          <a:effectLst/>
                          <a:latin typeface="+mn-lt"/>
                          <a:ea typeface="+mn-ea"/>
                          <a:cs typeface="+mn-cs"/>
                        </a:rPr>
                        <a:t>房地产老项目，是指：</a:t>
                      </a:r>
                      <a:r>
                        <a:rPr kumimoji="0" lang="en-US" altLang="zh-CN" sz="1800" kern="1200" dirty="0" smtClean="0">
                          <a:solidFill>
                            <a:schemeClr val="dk1"/>
                          </a:solidFill>
                          <a:effectLst/>
                          <a:latin typeface="+mn-lt"/>
                          <a:ea typeface="+mn-ea"/>
                          <a:cs typeface="+mn-cs"/>
                        </a:rPr>
                        <a:t/>
                      </a:r>
                      <a:br>
                        <a:rPr kumimoji="0" lang="en-US" altLang="zh-CN" sz="1800" kern="1200" dirty="0" smtClean="0">
                          <a:solidFill>
                            <a:schemeClr val="dk1"/>
                          </a:solidFill>
                          <a:effectLst/>
                          <a:latin typeface="+mn-lt"/>
                          <a:ea typeface="+mn-ea"/>
                          <a:cs typeface="+mn-cs"/>
                        </a:rPr>
                      </a:br>
                      <a:r>
                        <a:rPr kumimoji="0" lang="zh-CN" altLang="zh-CN" sz="1800" kern="1200" dirty="0" smtClean="0">
                          <a:solidFill>
                            <a:schemeClr val="dk1"/>
                          </a:solidFill>
                          <a:effectLst/>
                          <a:latin typeface="+mn-lt"/>
                          <a:ea typeface="+mn-ea"/>
                          <a:cs typeface="+mn-cs"/>
                        </a:rPr>
                        <a:t>　　（一）《建筑工程施工许可证》注明的合同开工日期在</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4</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30</a:t>
                      </a:r>
                      <a:r>
                        <a:rPr kumimoji="0" lang="zh-CN" altLang="zh-CN" sz="1800" kern="1200" dirty="0" smtClean="0">
                          <a:solidFill>
                            <a:schemeClr val="dk1"/>
                          </a:solidFill>
                          <a:effectLst/>
                          <a:latin typeface="+mn-lt"/>
                          <a:ea typeface="+mn-ea"/>
                          <a:cs typeface="+mn-cs"/>
                        </a:rPr>
                        <a:t>日前的房地产项目；</a:t>
                      </a:r>
                      <a:r>
                        <a:rPr kumimoji="0" lang="en-US" altLang="zh-CN" sz="1800" kern="1200" dirty="0" smtClean="0">
                          <a:solidFill>
                            <a:schemeClr val="dk1"/>
                          </a:solidFill>
                          <a:effectLst/>
                          <a:latin typeface="+mn-lt"/>
                          <a:ea typeface="+mn-ea"/>
                          <a:cs typeface="+mn-cs"/>
                        </a:rPr>
                        <a:t/>
                      </a:r>
                      <a:br>
                        <a:rPr kumimoji="0" lang="en-US" altLang="zh-CN" sz="1800" kern="1200" dirty="0" smtClean="0">
                          <a:solidFill>
                            <a:schemeClr val="dk1"/>
                          </a:solidFill>
                          <a:effectLst/>
                          <a:latin typeface="+mn-lt"/>
                          <a:ea typeface="+mn-ea"/>
                          <a:cs typeface="+mn-cs"/>
                        </a:rPr>
                      </a:br>
                      <a:r>
                        <a:rPr kumimoji="0" lang="zh-CN" altLang="zh-CN" sz="1800" kern="1200" dirty="0" smtClean="0">
                          <a:solidFill>
                            <a:schemeClr val="dk1"/>
                          </a:solidFill>
                          <a:effectLst/>
                          <a:latin typeface="+mn-lt"/>
                          <a:ea typeface="+mn-ea"/>
                          <a:cs typeface="+mn-cs"/>
                        </a:rPr>
                        <a:t>　　（二）《建筑工程施工许可证》未注明合同开工日期或者未取得《建筑工程施工许可证》但建筑工程承包合同注明的开工日期在</a:t>
                      </a:r>
                      <a:r>
                        <a:rPr kumimoji="0" lang="en-US" altLang="zh-CN" sz="1800" kern="1200" dirty="0" smtClean="0">
                          <a:solidFill>
                            <a:schemeClr val="dk1"/>
                          </a:solidFill>
                          <a:effectLst/>
                          <a:latin typeface="+mn-lt"/>
                          <a:ea typeface="+mn-ea"/>
                          <a:cs typeface="+mn-cs"/>
                        </a:rPr>
                        <a:t>2016</a:t>
                      </a:r>
                      <a:r>
                        <a:rPr kumimoji="0" lang="zh-CN" altLang="zh-CN" sz="1800" kern="1200" dirty="0" smtClean="0">
                          <a:solidFill>
                            <a:schemeClr val="dk1"/>
                          </a:solidFill>
                          <a:effectLst/>
                          <a:latin typeface="+mn-lt"/>
                          <a:ea typeface="+mn-ea"/>
                          <a:cs typeface="+mn-cs"/>
                        </a:rPr>
                        <a:t>年</a:t>
                      </a:r>
                      <a:r>
                        <a:rPr kumimoji="0" lang="en-US" altLang="zh-CN" sz="1800" kern="1200" dirty="0" smtClean="0">
                          <a:solidFill>
                            <a:schemeClr val="dk1"/>
                          </a:solidFill>
                          <a:effectLst/>
                          <a:latin typeface="+mn-lt"/>
                          <a:ea typeface="+mn-ea"/>
                          <a:cs typeface="+mn-cs"/>
                        </a:rPr>
                        <a:t>4</a:t>
                      </a:r>
                      <a:r>
                        <a:rPr kumimoji="0" lang="zh-CN" altLang="zh-CN" sz="1800" kern="1200" dirty="0" smtClean="0">
                          <a:solidFill>
                            <a:schemeClr val="dk1"/>
                          </a:solidFill>
                          <a:effectLst/>
                          <a:latin typeface="+mn-lt"/>
                          <a:ea typeface="+mn-ea"/>
                          <a:cs typeface="+mn-cs"/>
                        </a:rPr>
                        <a:t>月</a:t>
                      </a:r>
                      <a:r>
                        <a:rPr kumimoji="0" lang="en-US" altLang="zh-CN" sz="1800" kern="1200" dirty="0" smtClean="0">
                          <a:solidFill>
                            <a:schemeClr val="dk1"/>
                          </a:solidFill>
                          <a:effectLst/>
                          <a:latin typeface="+mn-lt"/>
                          <a:ea typeface="+mn-ea"/>
                          <a:cs typeface="+mn-cs"/>
                        </a:rPr>
                        <a:t>30</a:t>
                      </a:r>
                      <a:r>
                        <a:rPr kumimoji="0" lang="zh-CN" altLang="zh-CN" sz="1800" kern="1200" dirty="0" smtClean="0">
                          <a:solidFill>
                            <a:schemeClr val="dk1"/>
                          </a:solidFill>
                          <a:effectLst/>
                          <a:latin typeface="+mn-lt"/>
                          <a:ea typeface="+mn-ea"/>
                          <a:cs typeface="+mn-cs"/>
                        </a:rPr>
                        <a:t>日前的建筑工程项目。</a:t>
                      </a:r>
                      <a:endParaRPr lang="zh-CN" altLang="en-US" dirty="0"/>
                    </a:p>
                  </a:txBody>
                  <a:tcPr/>
                </a:tc>
                <a:tc>
                  <a:txBody>
                    <a:bodyPr/>
                    <a:lstStyle/>
                    <a:p>
                      <a:r>
                        <a:rPr lang="zh-CN" altLang="zh-CN" sz="1800" kern="0" dirty="0" smtClean="0">
                          <a:solidFill>
                            <a:srgbClr val="333333"/>
                          </a:solidFill>
                          <a:effectLst/>
                          <a:ea typeface="宋体" panose="02010600030101010101" pitchFamily="2" charset="-122"/>
                          <a:cs typeface="宋体" panose="02010600030101010101" pitchFamily="2" charset="-122"/>
                        </a:rPr>
                        <a:t>房地产开发企业中的一般纳税人（以下简称一般纳税人）销售自行开发的房地产项目</a:t>
                      </a:r>
                      <a:endParaRPr lang="en-US" altLang="zh-CN" sz="1800" kern="0" dirty="0" smtClean="0">
                        <a:solidFill>
                          <a:srgbClr val="333333"/>
                        </a:solidFill>
                        <a:effectLst/>
                        <a:ea typeface="宋体" panose="02010600030101010101" pitchFamily="2" charset="-122"/>
                        <a:cs typeface="宋体" panose="02010600030101010101" pitchFamily="2" charset="-122"/>
                      </a:endParaRPr>
                    </a:p>
                    <a:p>
                      <a:r>
                        <a:rPr kumimoji="0" lang="zh-CN" altLang="zh-CN" sz="1800" kern="1200" dirty="0" smtClean="0">
                          <a:solidFill>
                            <a:srgbClr val="FF0000"/>
                          </a:solidFill>
                          <a:effectLst/>
                          <a:latin typeface="+mn-lt"/>
                          <a:ea typeface="+mn-ea"/>
                          <a:cs typeface="+mn-cs"/>
                        </a:rPr>
                        <a:t>销售额</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（全部价款和价外费用</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当期允许扣除的土地价款）÷（</a:t>
                      </a:r>
                      <a:r>
                        <a:rPr kumimoji="0" lang="en-US" altLang="zh-CN" sz="1800" kern="1200" dirty="0" smtClean="0">
                          <a:solidFill>
                            <a:schemeClr val="dk1"/>
                          </a:solidFill>
                          <a:effectLst/>
                          <a:latin typeface="+mn-lt"/>
                          <a:ea typeface="+mn-ea"/>
                          <a:cs typeface="+mn-cs"/>
                        </a:rPr>
                        <a:t>1+11%</a:t>
                      </a:r>
                      <a:r>
                        <a:rPr kumimoji="0" lang="zh-CN" altLang="zh-CN" sz="1800" kern="1200" dirty="0" smtClean="0">
                          <a:solidFill>
                            <a:schemeClr val="dk1"/>
                          </a:solidFill>
                          <a:effectLst/>
                          <a:latin typeface="+mn-lt"/>
                          <a:ea typeface="+mn-ea"/>
                          <a:cs typeface="+mn-cs"/>
                        </a:rPr>
                        <a:t>）</a:t>
                      </a:r>
                      <a:endParaRPr kumimoji="0" lang="en-US" altLang="zh-CN" sz="1800" kern="1200" dirty="0" smtClean="0">
                        <a:solidFill>
                          <a:schemeClr val="dk1"/>
                        </a:solidFill>
                        <a:effectLst/>
                        <a:latin typeface="+mn-lt"/>
                        <a:ea typeface="+mn-ea"/>
                        <a:cs typeface="+mn-cs"/>
                      </a:endParaRPr>
                    </a:p>
                    <a:p>
                      <a:r>
                        <a:rPr kumimoji="0" lang="zh-CN" altLang="zh-CN" sz="1800" kern="1200" dirty="0" smtClean="0">
                          <a:solidFill>
                            <a:schemeClr val="dk1"/>
                          </a:solidFill>
                          <a:effectLst/>
                          <a:latin typeface="+mn-lt"/>
                          <a:ea typeface="+mn-ea"/>
                          <a:cs typeface="+mn-cs"/>
                        </a:rPr>
                        <a:t>　</a:t>
                      </a:r>
                      <a:r>
                        <a:rPr kumimoji="0" lang="zh-CN" altLang="zh-CN" sz="1800" kern="1200" dirty="0" smtClean="0">
                          <a:solidFill>
                            <a:srgbClr val="FF0000"/>
                          </a:solidFill>
                          <a:effectLst/>
                          <a:latin typeface="+mn-lt"/>
                          <a:ea typeface="+mn-ea"/>
                          <a:cs typeface="+mn-cs"/>
                        </a:rPr>
                        <a:t>当期允许扣除的土地价款</a:t>
                      </a:r>
                      <a:r>
                        <a:rPr kumimoji="0" lang="en-US" altLang="zh-CN" sz="1800" kern="1200" dirty="0" smtClean="0">
                          <a:solidFill>
                            <a:srgbClr val="FF0000"/>
                          </a:solidFill>
                          <a:effectLst/>
                          <a:latin typeface="+mn-lt"/>
                          <a:ea typeface="+mn-ea"/>
                          <a:cs typeface="+mn-cs"/>
                        </a:rPr>
                        <a:t>=</a:t>
                      </a:r>
                      <a:r>
                        <a:rPr kumimoji="0" lang="zh-CN" altLang="zh-CN" sz="1800" kern="1200" dirty="0" smtClean="0">
                          <a:solidFill>
                            <a:schemeClr val="dk1"/>
                          </a:solidFill>
                          <a:effectLst/>
                          <a:latin typeface="+mn-lt"/>
                          <a:ea typeface="+mn-ea"/>
                          <a:cs typeface="+mn-cs"/>
                        </a:rPr>
                        <a:t>（当期销售房地产项目建筑面积÷房地产项目可供销售建筑面积）×支付的土地价款</a:t>
                      </a:r>
                      <a:endParaRPr kumimoji="0" lang="en-US" altLang="zh-CN" sz="1800" kern="1200" dirty="0" smtClean="0">
                        <a:solidFill>
                          <a:schemeClr val="dk1"/>
                        </a:solidFill>
                        <a:effectLst/>
                        <a:latin typeface="+mn-lt"/>
                        <a:ea typeface="+mn-ea"/>
                        <a:cs typeface="+mn-cs"/>
                      </a:endParaRPr>
                    </a:p>
                    <a:p>
                      <a:pPr marL="0" algn="l" rtl="0" eaLnBrk="1" latinLnBrk="0" hangingPunct="1"/>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在计算销售额时从全部价款和价外费用中扣除土地价款，应当取得</a:t>
                      </a:r>
                      <a:r>
                        <a:rPr kumimoji="0" lang="zh-CN" altLang="zh-CN" sz="1800" kern="0" dirty="0" smtClean="0">
                          <a:solidFill>
                            <a:srgbClr val="FF0000"/>
                          </a:solidFill>
                          <a:effectLst/>
                          <a:latin typeface="+mn-lt"/>
                          <a:ea typeface="宋体" panose="02010600030101010101" pitchFamily="2" charset="-122"/>
                          <a:cs typeface="宋体" panose="02010600030101010101" pitchFamily="2" charset="-122"/>
                        </a:rPr>
                        <a:t>省级以上（含省级）财政部门监（印）制的财政票据</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a:t>
                      </a:r>
                      <a:endParaRPr kumimoji="0" lang="en-US" altLang="zh-CN" sz="1800" kern="0" dirty="0" smtClean="0">
                        <a:solidFill>
                          <a:srgbClr val="333333"/>
                        </a:solidFill>
                        <a:effectLst/>
                        <a:latin typeface="+mn-lt"/>
                        <a:ea typeface="宋体" panose="02010600030101010101" pitchFamily="2" charset="-122"/>
                        <a:cs typeface="宋体" panose="02010600030101010101" pitchFamily="2" charset="-122"/>
                      </a:endParaRPr>
                    </a:p>
                    <a:p>
                      <a:endParaRPr lang="zh-CN" altLang="en-US" dirty="0"/>
                    </a:p>
                  </a:txBody>
                  <a:tcPr/>
                </a:tc>
              </a:tr>
            </a:tbl>
          </a:graphicData>
        </a:graphic>
      </p:graphicFrame>
    </p:spTree>
    <p:extLst>
      <p:ext uri="{BB962C8B-B14F-4D97-AF65-F5344CB8AC3E}">
        <p14:creationId xmlns:p14="http://schemas.microsoft.com/office/powerpoint/2010/main" val="321313650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en-US" sz="2800" dirty="0" smtClean="0"/>
              <a:t>（总局</a:t>
            </a:r>
            <a:r>
              <a:rPr lang="en-US" altLang="zh-CN" sz="2800" dirty="0" smtClean="0"/>
              <a:t>2016-18</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673033082"/>
              </p:ext>
            </p:extLst>
          </p:nvPr>
        </p:nvGraphicFramePr>
        <p:xfrm>
          <a:off x="251520" y="1397000"/>
          <a:ext cx="8635275" cy="4733138"/>
        </p:xfrm>
        <a:graphic>
          <a:graphicData uri="http://schemas.openxmlformats.org/drawingml/2006/table">
            <a:tbl>
              <a:tblPr firstRow="1" bandRow="1">
                <a:tableStyleId>{5C22544A-7EE6-4342-B048-85BDC9FD1C3A}</a:tableStyleId>
              </a:tblPr>
              <a:tblGrid>
                <a:gridCol w="2878425"/>
                <a:gridCol w="5756850"/>
              </a:tblGrid>
              <a:tr h="435458">
                <a:tc>
                  <a:txBody>
                    <a:bodyPr/>
                    <a:lstStyle/>
                    <a:p>
                      <a:endParaRPr lang="zh-CN" altLang="en-US" dirty="0"/>
                    </a:p>
                  </a:txBody>
                  <a:tcPr/>
                </a:tc>
                <a:tc>
                  <a:txBody>
                    <a:bodyPr/>
                    <a:lstStyle/>
                    <a:p>
                      <a:pPr algn="ctr"/>
                      <a:r>
                        <a:rPr lang="en-US" altLang="zh-CN" dirty="0" smtClean="0"/>
                        <a:t>2016</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日前老项目</a:t>
                      </a:r>
                      <a:endParaRPr lang="zh-CN" altLang="en-US" dirty="0"/>
                    </a:p>
                  </a:txBody>
                  <a:tcPr/>
                </a:tc>
              </a:tr>
              <a:tr h="1073731">
                <a:tc>
                  <a:txBody>
                    <a:bodyPr/>
                    <a:lstStyle/>
                    <a:p>
                      <a:pPr fontAlgn="t"/>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一般纳税人采取预收款方式销售自行开发的房地产项目，应在收到预收款时按照</a:t>
                      </a:r>
                      <a: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t>3%</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的预征率预缴增值税。</a:t>
                      </a:r>
                      <a:endParaRPr kumimoji="0" lang="zh-CN" altLang="zh-CN" sz="1800" kern="0" dirty="0">
                        <a:solidFill>
                          <a:srgbClr val="333333"/>
                        </a:solidFill>
                        <a:effectLst/>
                        <a:latin typeface="+mn-lt"/>
                        <a:ea typeface="宋体" panose="02010600030101010101" pitchFamily="2" charset="-122"/>
                        <a:cs typeface="宋体" panose="02010600030101010101" pitchFamily="2" charset="-122"/>
                      </a:endParaRPr>
                    </a:p>
                  </a:txBody>
                  <a:tcPr/>
                </a:tc>
                <a:tc>
                  <a:txBody>
                    <a:bodyPr/>
                    <a:lstStyle/>
                    <a:p>
                      <a:pPr marL="0" algn="l" rtl="0" eaLnBrk="1" fontAlgn="t" latinLnBrk="0" hangingPunct="1"/>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应预缴税款按照以下公式计算：</a:t>
                      </a:r>
                      <a: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t/>
                      </a:r>
                      <a:b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br>
                      <a:r>
                        <a:rPr lang="zh-CN" altLang="zh-CN" b="1" dirty="0" smtClean="0"/>
                        <a:t>　　应预缴税款</a:t>
                      </a:r>
                      <a:r>
                        <a:rPr lang="en-US" altLang="zh-CN" b="1" dirty="0" smtClean="0"/>
                        <a:t>=</a:t>
                      </a:r>
                      <a:r>
                        <a:rPr lang="zh-CN" altLang="zh-CN" b="1" dirty="0" smtClean="0"/>
                        <a:t>预收款÷（</a:t>
                      </a:r>
                      <a:r>
                        <a:rPr lang="en-US" altLang="zh-CN" b="1" dirty="0" smtClean="0"/>
                        <a:t>1+</a:t>
                      </a:r>
                      <a:r>
                        <a:rPr lang="zh-CN" altLang="zh-CN" b="1" dirty="0" smtClean="0"/>
                        <a:t>适用税率或征收率）×</a:t>
                      </a:r>
                      <a:r>
                        <a:rPr lang="en-US" altLang="zh-CN" b="1" dirty="0" smtClean="0"/>
                        <a:t>3%</a:t>
                      </a:r>
                    </a:p>
                    <a:p>
                      <a:pPr marL="0" algn="l" rtl="0" eaLnBrk="1" fontAlgn="t" latinLnBrk="0" hangingPunct="1"/>
                      <a:r>
                        <a:rPr lang="en-US" altLang="zh-CN" b="1" dirty="0" smtClean="0"/>
                        <a:t/>
                      </a:r>
                      <a:br>
                        <a:rPr lang="en-US" altLang="zh-CN" b="1" dirty="0" smtClean="0"/>
                      </a:br>
                      <a:r>
                        <a:rPr lang="zh-CN" altLang="zh-CN" b="1" dirty="0" smtClean="0"/>
                        <a:t>　　</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适用一般计税方法计税的，按照</a:t>
                      </a:r>
                      <a: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t>11%</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的适用税率计算；</a:t>
                      </a:r>
                      <a:endParaRPr kumimoji="0" lang="en-US" altLang="zh-CN" sz="1800" kern="0" dirty="0" smtClean="0">
                        <a:solidFill>
                          <a:srgbClr val="333333"/>
                        </a:solidFill>
                        <a:effectLst/>
                        <a:latin typeface="+mn-lt"/>
                        <a:ea typeface="宋体" panose="02010600030101010101" pitchFamily="2" charset="-122"/>
                        <a:cs typeface="宋体" panose="02010600030101010101" pitchFamily="2" charset="-122"/>
                      </a:endParaRPr>
                    </a:p>
                    <a:p>
                      <a:pPr marL="0" algn="l" rtl="0" eaLnBrk="1" fontAlgn="t" latinLnBrk="0" hangingPunct="1"/>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适用简易计税方法计税的，按照</a:t>
                      </a:r>
                      <a: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t>5%</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的征收率计算。</a:t>
                      </a:r>
                      <a:endParaRPr kumimoji="0" lang="zh-CN" altLang="zh-CN" sz="1800" kern="0" dirty="0">
                        <a:solidFill>
                          <a:srgbClr val="333333"/>
                        </a:solidFill>
                        <a:effectLst/>
                        <a:latin typeface="+mn-lt"/>
                        <a:ea typeface="宋体" panose="02010600030101010101" pitchFamily="2" charset="-122"/>
                        <a:cs typeface="宋体" panose="02010600030101010101" pitchFamily="2" charset="-122"/>
                      </a:endParaRPr>
                    </a:p>
                    <a:p>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a:t>
                      </a:r>
                      <a:endParaRPr kumimoji="0" lang="en-US" altLang="zh-CN" sz="1800" kern="0" dirty="0" smtClean="0">
                        <a:solidFill>
                          <a:srgbClr val="333333"/>
                        </a:solidFill>
                        <a:effectLst/>
                        <a:latin typeface="+mn-lt"/>
                        <a:ea typeface="宋体" panose="02010600030101010101" pitchFamily="2" charset="-122"/>
                        <a:cs typeface="宋体" panose="02010600030101010101" pitchFamily="2" charset="-122"/>
                      </a:endParaRPr>
                    </a:p>
                  </a:txBody>
                  <a:tcPr/>
                </a:tc>
              </a:tr>
              <a:tr h="1073731">
                <a:tc>
                  <a:txBody>
                    <a:bodyPr/>
                    <a:lstStyle/>
                    <a:p>
                      <a:pPr fontAlgn="t"/>
                      <a:r>
                        <a:rPr lang="zh-CN" altLang="zh-CN" sz="1800" kern="0" dirty="0" smtClean="0">
                          <a:solidFill>
                            <a:srgbClr val="333333"/>
                          </a:solidFill>
                          <a:effectLst/>
                          <a:ea typeface="宋体" panose="02010600030101010101" pitchFamily="2" charset="-122"/>
                          <a:cs typeface="宋体" panose="02010600030101010101" pitchFamily="2" charset="-122"/>
                        </a:rPr>
                        <a:t>房地产开发企业中的小规模纳税人（以下简称小规模纳税人）采取预收款方式销售自行开发的房地产项目</a:t>
                      </a:r>
                      <a:endParaRPr lang="en-US" altLang="zh-CN" sz="1800" kern="0" dirty="0" smtClean="0">
                        <a:solidFill>
                          <a:srgbClr val="333333"/>
                        </a:solidFill>
                        <a:effectLst/>
                        <a:ea typeface="宋体" panose="02010600030101010101" pitchFamily="2" charset="-122"/>
                        <a:cs typeface="宋体" panose="02010600030101010101" pitchFamily="2" charset="-122"/>
                      </a:endParaRPr>
                    </a:p>
                    <a:p>
                      <a:pPr fontAlgn="t"/>
                      <a:r>
                        <a:rPr lang="zh-CN" altLang="zh-CN" sz="1800" kern="0" dirty="0" smtClean="0">
                          <a:solidFill>
                            <a:srgbClr val="333333"/>
                          </a:solidFill>
                          <a:effectLst/>
                          <a:ea typeface="宋体" panose="02010600030101010101" pitchFamily="2" charset="-122"/>
                          <a:cs typeface="宋体" panose="02010600030101010101" pitchFamily="2" charset="-122"/>
                        </a:rPr>
                        <a:t>应在收到预收款时按照</a:t>
                      </a:r>
                      <a:r>
                        <a:rPr lang="en-US" altLang="zh-CN" sz="1800" kern="0" dirty="0" smtClean="0">
                          <a:solidFill>
                            <a:srgbClr val="333333"/>
                          </a:solidFill>
                          <a:effectLst/>
                          <a:ea typeface="宋体" panose="02010600030101010101" pitchFamily="2" charset="-122"/>
                          <a:cs typeface="宋体" panose="02010600030101010101" pitchFamily="2" charset="-122"/>
                        </a:rPr>
                        <a:t>3%</a:t>
                      </a:r>
                      <a:r>
                        <a:rPr lang="zh-CN" altLang="zh-CN" sz="1800" kern="0" dirty="0" smtClean="0">
                          <a:solidFill>
                            <a:srgbClr val="333333"/>
                          </a:solidFill>
                          <a:effectLst/>
                          <a:ea typeface="宋体" panose="02010600030101010101" pitchFamily="2" charset="-122"/>
                          <a:cs typeface="宋体" panose="02010600030101010101" pitchFamily="2" charset="-122"/>
                        </a:rPr>
                        <a:t>的预征率预缴增值税。</a:t>
                      </a:r>
                      <a:endParaRPr kumimoji="0" lang="zh-CN" altLang="zh-CN" sz="1800" kern="0" dirty="0">
                        <a:solidFill>
                          <a:srgbClr val="333333"/>
                        </a:solidFill>
                        <a:effectLst/>
                        <a:latin typeface="+mn-lt"/>
                        <a:ea typeface="宋体" panose="02010600030101010101" pitchFamily="2" charset="-122"/>
                        <a:cs typeface="宋体" panose="02010600030101010101" pitchFamily="2" charset="-122"/>
                      </a:endParaRPr>
                    </a:p>
                  </a:txBody>
                  <a:tcPr/>
                </a:tc>
                <a:tc>
                  <a:txBody>
                    <a:bodyPr/>
                    <a:lstStyle/>
                    <a:p>
                      <a:pPr marL="0" algn="l" rtl="0" eaLnBrk="1" fontAlgn="t" latinLnBrk="0" hangingPunct="1"/>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应预缴税款按照以下公式计算：</a:t>
                      </a:r>
                      <a: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t/>
                      </a:r>
                      <a:br>
                        <a:rPr kumimoji="0" lang="en-US" altLang="zh-CN" sz="1800" kern="0" dirty="0" smtClean="0">
                          <a:solidFill>
                            <a:srgbClr val="333333"/>
                          </a:solidFill>
                          <a:effectLst/>
                          <a:latin typeface="+mn-lt"/>
                          <a:ea typeface="宋体" panose="02010600030101010101" pitchFamily="2" charset="-122"/>
                          <a:cs typeface="宋体" panose="02010600030101010101" pitchFamily="2" charset="-122"/>
                        </a:rPr>
                      </a:br>
                      <a:r>
                        <a:rPr kumimoji="0" lang="zh-CN" altLang="zh-CN" sz="1800" kern="1200" dirty="0" smtClean="0">
                          <a:solidFill>
                            <a:schemeClr val="dk1"/>
                          </a:solidFill>
                          <a:effectLst/>
                          <a:latin typeface="+mn-lt"/>
                          <a:ea typeface="+mn-ea"/>
                          <a:cs typeface="+mn-cs"/>
                        </a:rPr>
                        <a:t>　　应预缴税款</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预收款÷（</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3%</a:t>
                      </a:r>
                      <a:r>
                        <a:rPr kumimoji="0" lang="zh-CN" altLang="zh-CN" sz="1800" kern="0" dirty="0" smtClean="0">
                          <a:solidFill>
                            <a:srgbClr val="333333"/>
                          </a:solidFill>
                          <a:effectLst/>
                          <a:latin typeface="+mn-lt"/>
                          <a:ea typeface="宋体" panose="02010600030101010101" pitchFamily="2" charset="-122"/>
                          <a:cs typeface="宋体" panose="02010600030101010101" pitchFamily="2" charset="-122"/>
                        </a:rPr>
                        <a:t>。</a:t>
                      </a:r>
                      <a:endParaRPr kumimoji="0" lang="en-US" altLang="zh-CN" sz="1800" kern="0" dirty="0" smtClean="0">
                        <a:solidFill>
                          <a:srgbClr val="333333"/>
                        </a:solidFill>
                        <a:effectLst/>
                        <a:latin typeface="+mn-lt"/>
                        <a:ea typeface="宋体" panose="02010600030101010101" pitchFamily="2" charset="-122"/>
                        <a:cs typeface="宋体" panose="02010600030101010101" pitchFamily="2" charset="-122"/>
                      </a:endParaRPr>
                    </a:p>
                    <a:p>
                      <a:endParaRPr lang="zh-CN" altLang="en-US" dirty="0"/>
                    </a:p>
                  </a:txBody>
                  <a:tcPr/>
                </a:tc>
              </a:tr>
            </a:tbl>
          </a:graphicData>
        </a:graphic>
      </p:graphicFrame>
    </p:spTree>
    <p:extLst>
      <p:ext uri="{BB962C8B-B14F-4D97-AF65-F5344CB8AC3E}">
        <p14:creationId xmlns:p14="http://schemas.microsoft.com/office/powerpoint/2010/main" val="64533834"/>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008441848"/>
              </p:ext>
            </p:extLst>
          </p:nvPr>
        </p:nvGraphicFramePr>
        <p:xfrm>
          <a:off x="251520" y="1397000"/>
          <a:ext cx="8635275" cy="2582920"/>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endParaRPr lang="zh-CN" altLang="en-US" dirty="0"/>
                    </a:p>
                  </a:txBody>
                  <a:tcPr/>
                </a:tc>
                <a:tc>
                  <a:txBody>
                    <a:bodyPr/>
                    <a:lstStyle/>
                    <a:p>
                      <a:r>
                        <a:rPr kumimoji="0" lang="zh-CN" altLang="zh-CN" sz="1800" b="1" kern="1200" dirty="0" smtClean="0">
                          <a:solidFill>
                            <a:schemeClr val="lt1"/>
                          </a:solidFill>
                          <a:effectLst/>
                          <a:latin typeface="+mn-lt"/>
                          <a:ea typeface="+mn-ea"/>
                          <a:cs typeface="+mn-cs"/>
                        </a:rPr>
                        <a:t>购买不足</a:t>
                      </a:r>
                      <a:r>
                        <a:rPr kumimoji="0" lang="en-US" altLang="zh-CN" sz="1800" b="1" kern="1200" dirty="0" smtClean="0">
                          <a:solidFill>
                            <a:schemeClr val="lt1"/>
                          </a:solidFill>
                          <a:effectLst/>
                          <a:latin typeface="+mn-lt"/>
                          <a:ea typeface="+mn-ea"/>
                          <a:cs typeface="+mn-cs"/>
                        </a:rPr>
                        <a:t>2</a:t>
                      </a:r>
                      <a:r>
                        <a:rPr kumimoji="0" lang="zh-CN" altLang="zh-CN" sz="1800" b="1" kern="1200" dirty="0" smtClean="0">
                          <a:solidFill>
                            <a:schemeClr val="lt1"/>
                          </a:solidFill>
                          <a:effectLst/>
                          <a:latin typeface="+mn-lt"/>
                          <a:ea typeface="+mn-ea"/>
                          <a:cs typeface="+mn-cs"/>
                        </a:rPr>
                        <a:t>年</a:t>
                      </a:r>
                      <a:endParaRPr kumimoji="0" lang="zh-CN" altLang="en-US" sz="1800" b="1" kern="1200" dirty="0">
                        <a:solidFill>
                          <a:schemeClr val="lt1"/>
                        </a:solidFill>
                        <a:effectLst/>
                        <a:latin typeface="+mn-lt"/>
                        <a:ea typeface="+mn-ea"/>
                        <a:cs typeface="+mn-cs"/>
                      </a:endParaRPr>
                    </a:p>
                  </a:txBody>
                  <a:tcPr/>
                </a:tc>
                <a:tc>
                  <a:txBody>
                    <a:bodyPr/>
                    <a:lstStyle/>
                    <a:p>
                      <a:r>
                        <a:rPr kumimoji="0" lang="zh-CN" altLang="zh-CN" sz="1800" b="1" kern="1200" dirty="0" smtClean="0">
                          <a:solidFill>
                            <a:schemeClr val="lt1"/>
                          </a:solidFill>
                          <a:effectLst/>
                          <a:latin typeface="+mn-lt"/>
                          <a:ea typeface="+mn-ea"/>
                          <a:cs typeface="+mn-cs"/>
                        </a:rPr>
                        <a:t>购买</a:t>
                      </a:r>
                      <a:r>
                        <a:rPr kumimoji="0" lang="en-US" altLang="zh-CN" sz="1800" b="1" kern="1200" dirty="0" smtClean="0">
                          <a:solidFill>
                            <a:schemeClr val="lt1"/>
                          </a:solidFill>
                          <a:effectLst/>
                          <a:latin typeface="+mn-lt"/>
                          <a:ea typeface="+mn-ea"/>
                          <a:cs typeface="+mn-cs"/>
                        </a:rPr>
                        <a:t>2</a:t>
                      </a:r>
                      <a:r>
                        <a:rPr kumimoji="0" lang="zh-CN" altLang="zh-CN" sz="1800" b="1" kern="1200" dirty="0" smtClean="0">
                          <a:solidFill>
                            <a:schemeClr val="lt1"/>
                          </a:solidFill>
                          <a:effectLst/>
                          <a:latin typeface="+mn-lt"/>
                          <a:ea typeface="+mn-ea"/>
                          <a:cs typeface="+mn-cs"/>
                        </a:rPr>
                        <a:t>年以上（含</a:t>
                      </a:r>
                      <a:r>
                        <a:rPr kumimoji="0" lang="en-US" altLang="zh-CN" sz="1800" b="1" kern="1200" dirty="0" smtClean="0">
                          <a:solidFill>
                            <a:schemeClr val="lt1"/>
                          </a:solidFill>
                          <a:effectLst/>
                          <a:latin typeface="+mn-lt"/>
                          <a:ea typeface="+mn-ea"/>
                          <a:cs typeface="+mn-cs"/>
                        </a:rPr>
                        <a:t>2</a:t>
                      </a:r>
                      <a:r>
                        <a:rPr kumimoji="0" lang="zh-CN" altLang="zh-CN" sz="1800" b="1" kern="1200" dirty="0" smtClean="0">
                          <a:solidFill>
                            <a:schemeClr val="lt1"/>
                          </a:solidFill>
                          <a:effectLst/>
                          <a:latin typeface="+mn-lt"/>
                          <a:ea typeface="+mn-ea"/>
                          <a:cs typeface="+mn-cs"/>
                        </a:rPr>
                        <a:t>年）</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个人将的住房对外销售</a:t>
                      </a:r>
                      <a:endParaRPr lang="zh-CN" altLang="en-US" dirty="0"/>
                    </a:p>
                  </a:txBody>
                  <a:tcPr/>
                </a:tc>
                <a:tc>
                  <a:txBody>
                    <a:bodyPr/>
                    <a:lstStyle/>
                    <a:p>
                      <a:r>
                        <a:rPr lang="zh-CN" altLang="en-US" dirty="0" smtClean="0"/>
                        <a:t>全额</a:t>
                      </a:r>
                      <a:r>
                        <a:rPr lang="en-US" altLang="zh-CN" dirty="0" smtClean="0"/>
                        <a:t>5%</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免征增值税</a:t>
                      </a:r>
                      <a:endParaRPr lang="zh-CN" altLang="en-US" dirty="0"/>
                    </a:p>
                  </a:txBody>
                  <a:tcPr/>
                </a:tc>
              </a:tr>
              <a:tr h="1073731">
                <a:tc>
                  <a:txBody>
                    <a:bodyPr/>
                    <a:lstStyle/>
                    <a:p>
                      <a:r>
                        <a:rPr kumimoji="0" lang="zh-CN" altLang="en-US" sz="1800" kern="1200" dirty="0" smtClean="0">
                          <a:solidFill>
                            <a:schemeClr val="dk1"/>
                          </a:solidFill>
                          <a:effectLst/>
                          <a:latin typeface="+mn-lt"/>
                          <a:ea typeface="+mn-ea"/>
                          <a:cs typeface="+mn-cs"/>
                        </a:rPr>
                        <a:t>北上广深</a:t>
                      </a:r>
                      <a:r>
                        <a:rPr kumimoji="0" lang="zh-CN" altLang="zh-CN" sz="1800" kern="1200" dirty="0" smtClean="0">
                          <a:solidFill>
                            <a:schemeClr val="dk1"/>
                          </a:solidFill>
                          <a:effectLst/>
                          <a:latin typeface="+mn-lt"/>
                          <a:ea typeface="+mn-ea"/>
                          <a:cs typeface="+mn-cs"/>
                        </a:rPr>
                        <a:t>个人非普通住房对外销售的</a:t>
                      </a:r>
                      <a:endParaRPr lang="zh-CN" altLang="en-US" dirty="0"/>
                    </a:p>
                  </a:txBody>
                  <a:tcPr/>
                </a:tc>
                <a:tc>
                  <a:txBody>
                    <a:bodyPr/>
                    <a:lstStyle/>
                    <a:p>
                      <a:r>
                        <a:rPr lang="zh-CN" altLang="en-US" dirty="0" smtClean="0"/>
                        <a:t>全额</a:t>
                      </a:r>
                      <a:r>
                        <a:rPr lang="en-US" altLang="zh-CN" dirty="0" smtClean="0"/>
                        <a:t>5%</a:t>
                      </a:r>
                      <a:endParaRPr lang="zh-CN" altLang="en-US" dirty="0"/>
                    </a:p>
                  </a:txBody>
                  <a:tcPr/>
                </a:tc>
                <a:tc>
                  <a:txBody>
                    <a:bodyPr/>
                    <a:lstStyle/>
                    <a:p>
                      <a:r>
                        <a:rPr lang="zh-CN" altLang="en-US" dirty="0" smtClean="0"/>
                        <a:t>差额</a:t>
                      </a:r>
                      <a:r>
                        <a:rPr lang="en-US" altLang="zh-CN" dirty="0" smtClean="0"/>
                        <a:t>5%</a:t>
                      </a:r>
                      <a:endParaRPr lang="zh-CN" altLang="en-US" dirty="0"/>
                    </a:p>
                  </a:txBody>
                  <a:tcPr/>
                </a:tc>
              </a:tr>
            </a:tbl>
          </a:graphicData>
        </a:graphic>
      </p:graphicFrame>
    </p:spTree>
    <p:extLst>
      <p:ext uri="{BB962C8B-B14F-4D97-AF65-F5344CB8AC3E}">
        <p14:creationId xmlns:p14="http://schemas.microsoft.com/office/powerpoint/2010/main" val="83983539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en-US" altLang="zh-CN" sz="2800" dirty="0" smtClean="0"/>
              <a:t>-</a:t>
            </a:r>
            <a:r>
              <a:rPr lang="zh-CN" altLang="en-US" sz="2800" dirty="0" smtClean="0"/>
              <a:t>总局</a:t>
            </a:r>
            <a:r>
              <a:rPr lang="en-US" altLang="zh-CN" sz="2800" dirty="0" smtClean="0"/>
              <a:t>2016-14</a:t>
            </a:r>
            <a:r>
              <a:rPr lang="zh-CN" altLang="en-US" sz="2800" dirty="0"/>
              <a:t>号</a:t>
            </a:r>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753162267"/>
              </p:ext>
            </p:extLst>
          </p:nvPr>
        </p:nvGraphicFramePr>
        <p:xfrm>
          <a:off x="251520" y="1397000"/>
          <a:ext cx="8635275" cy="2972229"/>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r>
                        <a:rPr lang="zh-CN" altLang="en-US" dirty="0" smtClean="0"/>
                        <a:t>预缴税款</a:t>
                      </a:r>
                      <a:endParaRPr lang="zh-CN" altLang="en-US" dirty="0"/>
                    </a:p>
                  </a:txBody>
                  <a:tcPr/>
                </a:tc>
                <a:tc>
                  <a:txBody>
                    <a:bodyPr/>
                    <a:lstStyle/>
                    <a:p>
                      <a:r>
                        <a:rPr lang="zh-CN" altLang="en-US" dirty="0" smtClean="0"/>
                        <a:t>差额</a:t>
                      </a:r>
                      <a:r>
                        <a:rPr lang="en-US" altLang="zh-CN" dirty="0" smtClean="0"/>
                        <a:t>5%</a:t>
                      </a:r>
                      <a:endParaRPr lang="zh-CN" altLang="en-US" dirty="0"/>
                    </a:p>
                  </a:txBody>
                  <a:tcPr/>
                </a:tc>
                <a:tc>
                  <a:txBody>
                    <a:bodyPr/>
                    <a:lstStyle/>
                    <a:p>
                      <a:r>
                        <a:rPr lang="zh-CN" altLang="en-US" dirty="0" smtClean="0"/>
                        <a:t>全额</a:t>
                      </a:r>
                      <a:r>
                        <a:rPr lang="en-US" altLang="zh-CN" dirty="0" smtClean="0"/>
                        <a:t>5%</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以转让不动产取得的全部价款和价外费用作为预缴税款计算依据的</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应预缴税款</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全部价款和价外费用÷（</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5%</a:t>
                      </a:r>
                      <a:endParaRPr lang="zh-CN" altLang="en-US" dirty="0"/>
                    </a:p>
                  </a:txBody>
                  <a:tcPr/>
                </a:tc>
                <a:tc>
                  <a:txBody>
                    <a:bodyPr/>
                    <a:lstStyle/>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以转让不动产取得的全部价款和价外费用扣除不动产购置原价或者取得不动产时的作价后的余额作为预缴税款计算依据的</a:t>
                      </a:r>
                      <a:endParaRPr lang="zh-CN" altLang="en-US" dirty="0"/>
                    </a:p>
                  </a:txBody>
                  <a:tcPr/>
                </a:tc>
                <a:tc>
                  <a:txBody>
                    <a:bodyPr/>
                    <a:lstStyle/>
                    <a:p>
                      <a:endParaRPr lang="zh-CN" altLang="en-US" dirty="0"/>
                    </a:p>
                  </a:txBody>
                  <a:tcPr/>
                </a:tc>
                <a:tc>
                  <a:txBody>
                    <a:bodyPr/>
                    <a:lstStyle/>
                    <a:p>
                      <a:r>
                        <a:rPr kumimoji="0" lang="zh-CN" altLang="zh-CN" sz="1800" kern="1200" dirty="0" smtClean="0">
                          <a:solidFill>
                            <a:schemeClr val="dk1"/>
                          </a:solidFill>
                          <a:effectLst/>
                          <a:latin typeface="+mn-lt"/>
                          <a:ea typeface="+mn-ea"/>
                          <a:cs typeface="+mn-cs"/>
                        </a:rPr>
                        <a:t>　应预缴税款</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（全部价款和价外费用</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不动产购置原价或者取得不动产时的作价）÷（</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5%</a:t>
                      </a:r>
                      <a:endParaRPr lang="zh-CN" altLang="en-US" dirty="0"/>
                    </a:p>
                  </a:txBody>
                  <a:tcPr/>
                </a:tc>
              </a:tr>
            </a:tbl>
          </a:graphicData>
        </a:graphic>
      </p:graphicFrame>
    </p:spTree>
    <p:extLst>
      <p:ext uri="{BB962C8B-B14F-4D97-AF65-F5344CB8AC3E}">
        <p14:creationId xmlns:p14="http://schemas.microsoft.com/office/powerpoint/2010/main" val="358369709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en-US" altLang="zh-CN" sz="2800" dirty="0" smtClean="0"/>
              <a:t>-</a:t>
            </a:r>
            <a:r>
              <a:rPr lang="zh-CN" altLang="en-US" sz="2800" dirty="0" smtClean="0"/>
              <a:t>总局</a:t>
            </a:r>
            <a:r>
              <a:rPr lang="en-US" altLang="zh-CN" sz="2800" dirty="0" smtClean="0"/>
              <a:t>2016-14</a:t>
            </a:r>
            <a:r>
              <a:rPr lang="zh-CN" altLang="en-US" sz="2800" dirty="0"/>
              <a:t>号</a:t>
            </a:r>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r>
              <a:rPr lang="zh-CN" altLang="en-US" dirty="0">
                <a:solidFill>
                  <a:schemeClr val="tx2"/>
                </a:solidFill>
                <a:latin typeface="+mj-lt"/>
                <a:ea typeface="+mj-ea"/>
                <a:cs typeface="+mj-cs"/>
              </a:rPr>
              <a:t>差额征税的</a:t>
            </a:r>
            <a:r>
              <a:rPr lang="zh-CN" altLang="en-US" dirty="0" smtClean="0">
                <a:solidFill>
                  <a:schemeClr val="tx2"/>
                </a:solidFill>
                <a:latin typeface="+mj-lt"/>
                <a:ea typeface="+mj-ea"/>
                <a:cs typeface="+mj-cs"/>
              </a:rPr>
              <a:t>凭证（</a:t>
            </a:r>
            <a:r>
              <a:rPr lang="en-US" altLang="zh-CN" dirty="0" smtClean="0">
                <a:solidFill>
                  <a:schemeClr val="tx2"/>
                </a:solidFill>
                <a:latin typeface="+mj-lt"/>
                <a:ea typeface="+mj-ea"/>
                <a:cs typeface="+mj-cs"/>
                <a:sym typeface="Wingdings" panose="05000000000000000000" pitchFamily="2" charset="2"/>
              </a:rPr>
              <a:t></a:t>
            </a:r>
            <a:r>
              <a:rPr lang="en-US" altLang="zh-CN" dirty="0" smtClean="0">
                <a:solidFill>
                  <a:srgbClr val="FF0000"/>
                </a:solidFill>
                <a:latin typeface="+mj-lt"/>
                <a:ea typeface="+mj-ea"/>
                <a:cs typeface="+mj-cs"/>
                <a:sym typeface="Wingdings" panose="05000000000000000000" pitchFamily="2" charset="2"/>
              </a:rPr>
              <a:t>14</a:t>
            </a:r>
            <a:r>
              <a:rPr lang="zh-CN" altLang="en-US" dirty="0" smtClean="0">
                <a:solidFill>
                  <a:srgbClr val="FF0000"/>
                </a:solidFill>
                <a:latin typeface="+mj-lt"/>
                <a:ea typeface="+mj-ea"/>
                <a:cs typeface="+mj-cs"/>
                <a:sym typeface="Wingdings" panose="05000000000000000000" pitchFamily="2" charset="2"/>
              </a:rPr>
              <a:t>号文第</a:t>
            </a:r>
            <a:r>
              <a:rPr lang="en-US" altLang="zh-CN" dirty="0" smtClean="0">
                <a:solidFill>
                  <a:srgbClr val="FF0000"/>
                </a:solidFill>
                <a:latin typeface="+mj-lt"/>
                <a:ea typeface="+mj-ea"/>
                <a:cs typeface="+mj-cs"/>
                <a:sym typeface="Wingdings" panose="05000000000000000000" pitchFamily="2" charset="2"/>
              </a:rPr>
              <a:t>8</a:t>
            </a:r>
            <a:r>
              <a:rPr lang="zh-CN" altLang="en-US" dirty="0" smtClean="0">
                <a:solidFill>
                  <a:srgbClr val="FF0000"/>
                </a:solidFill>
                <a:latin typeface="+mj-lt"/>
                <a:ea typeface="+mj-ea"/>
                <a:cs typeface="+mj-cs"/>
                <a:sym typeface="Wingdings" panose="05000000000000000000" pitchFamily="2" charset="2"/>
              </a:rPr>
              <a:t>条</a:t>
            </a:r>
            <a:r>
              <a:rPr lang="zh-CN" altLang="en-US" dirty="0" smtClean="0">
                <a:solidFill>
                  <a:schemeClr val="tx2"/>
                </a:solidFill>
                <a:latin typeface="+mj-lt"/>
                <a:ea typeface="+mj-ea"/>
                <a:cs typeface="+mj-cs"/>
                <a:sym typeface="Wingdings" panose="05000000000000000000" pitchFamily="2" charset="2"/>
              </a:rPr>
              <a:t>）</a:t>
            </a:r>
            <a:endParaRPr lang="en-US" altLang="zh-CN" dirty="0">
              <a:solidFill>
                <a:schemeClr val="tx2"/>
              </a:solidFill>
              <a:latin typeface="+mj-lt"/>
              <a:ea typeface="+mj-ea"/>
              <a:cs typeface="+mj-cs"/>
            </a:endParaRPr>
          </a:p>
          <a:p>
            <a:r>
              <a:rPr lang="en-US" altLang="zh-CN" dirty="0">
                <a:solidFill>
                  <a:schemeClr val="tx2"/>
                </a:solidFill>
                <a:latin typeface="+mj-lt"/>
                <a:ea typeface="+mj-ea"/>
                <a:cs typeface="+mj-cs"/>
              </a:rPr>
              <a:t>    </a:t>
            </a:r>
            <a:r>
              <a:rPr lang="zh-CN" altLang="zh-CN" dirty="0">
                <a:solidFill>
                  <a:schemeClr val="tx2"/>
                </a:solidFill>
                <a:latin typeface="+mj-lt"/>
                <a:ea typeface="+mj-ea"/>
                <a:cs typeface="+mj-cs"/>
              </a:rPr>
              <a:t>纳税人按规定从取得</a:t>
            </a:r>
            <a:r>
              <a:rPr lang="zh-CN" altLang="zh-CN" dirty="0" smtClean="0">
                <a:solidFill>
                  <a:schemeClr val="tx2"/>
                </a:solidFill>
                <a:latin typeface="+mj-lt"/>
                <a:ea typeface="+mj-ea"/>
                <a:cs typeface="+mj-cs"/>
              </a:rPr>
              <a:t>的全部</a:t>
            </a:r>
            <a:r>
              <a:rPr lang="zh-CN" altLang="zh-CN" dirty="0">
                <a:solidFill>
                  <a:schemeClr val="tx2"/>
                </a:solidFill>
                <a:latin typeface="+mj-lt"/>
                <a:ea typeface="+mj-ea"/>
                <a:cs typeface="+mj-cs"/>
              </a:rPr>
              <a:t>价款和价外费用中扣除不动产购置原价或者取得不动产时的作价的，应当取得符合法律、行政法规和国家税务总局规定的合法有效凭证。否则，不得扣除。</a:t>
            </a:r>
            <a:r>
              <a:rPr lang="en-US" altLang="zh-CN" dirty="0">
                <a:solidFill>
                  <a:schemeClr val="tx2"/>
                </a:solidFill>
                <a:latin typeface="+mj-lt"/>
                <a:ea typeface="+mj-ea"/>
                <a:cs typeface="+mj-cs"/>
              </a:rPr>
              <a:t/>
            </a:r>
            <a:br>
              <a:rPr lang="en-US" altLang="zh-CN" dirty="0">
                <a:solidFill>
                  <a:schemeClr val="tx2"/>
                </a:solidFill>
                <a:latin typeface="+mj-lt"/>
                <a:ea typeface="+mj-ea"/>
                <a:cs typeface="+mj-cs"/>
              </a:rPr>
            </a:br>
            <a:r>
              <a:rPr lang="zh-CN" altLang="zh-CN" dirty="0">
                <a:solidFill>
                  <a:schemeClr val="tx2"/>
                </a:solidFill>
                <a:latin typeface="+mj-lt"/>
                <a:ea typeface="+mj-ea"/>
                <a:cs typeface="+mj-cs"/>
              </a:rPr>
              <a:t>　　上述凭证是指：</a:t>
            </a:r>
            <a:r>
              <a:rPr lang="en-US" altLang="zh-CN" dirty="0">
                <a:solidFill>
                  <a:schemeClr val="tx2"/>
                </a:solidFill>
                <a:latin typeface="+mj-lt"/>
                <a:ea typeface="+mj-ea"/>
                <a:cs typeface="+mj-cs"/>
              </a:rPr>
              <a:t/>
            </a:r>
            <a:br>
              <a:rPr lang="en-US" altLang="zh-CN" dirty="0">
                <a:solidFill>
                  <a:schemeClr val="tx2"/>
                </a:solidFill>
                <a:latin typeface="+mj-lt"/>
                <a:ea typeface="+mj-ea"/>
                <a:cs typeface="+mj-cs"/>
              </a:rPr>
            </a:br>
            <a:r>
              <a:rPr lang="zh-CN" altLang="zh-CN" dirty="0">
                <a:solidFill>
                  <a:schemeClr val="tx2"/>
                </a:solidFill>
                <a:latin typeface="+mj-lt"/>
                <a:ea typeface="+mj-ea"/>
                <a:cs typeface="+mj-cs"/>
              </a:rPr>
              <a:t>　　（一）</a:t>
            </a:r>
            <a:r>
              <a:rPr lang="zh-CN" altLang="zh-CN" dirty="0">
                <a:solidFill>
                  <a:srgbClr val="FF0000"/>
                </a:solidFill>
                <a:latin typeface="+mj-lt"/>
                <a:ea typeface="+mj-ea"/>
                <a:cs typeface="+mj-cs"/>
              </a:rPr>
              <a:t>税务部门监制的发票</a:t>
            </a:r>
            <a:r>
              <a:rPr lang="zh-CN" altLang="zh-CN" dirty="0">
                <a:solidFill>
                  <a:schemeClr val="tx2"/>
                </a:solidFill>
                <a:latin typeface="+mj-lt"/>
                <a:ea typeface="+mj-ea"/>
                <a:cs typeface="+mj-cs"/>
              </a:rPr>
              <a:t>。</a:t>
            </a:r>
            <a:r>
              <a:rPr lang="en-US" altLang="zh-CN" dirty="0">
                <a:solidFill>
                  <a:schemeClr val="tx2"/>
                </a:solidFill>
                <a:latin typeface="+mj-lt"/>
                <a:ea typeface="+mj-ea"/>
                <a:cs typeface="+mj-cs"/>
              </a:rPr>
              <a:t/>
            </a:r>
            <a:br>
              <a:rPr lang="en-US" altLang="zh-CN" dirty="0">
                <a:solidFill>
                  <a:schemeClr val="tx2"/>
                </a:solidFill>
                <a:latin typeface="+mj-lt"/>
                <a:ea typeface="+mj-ea"/>
                <a:cs typeface="+mj-cs"/>
              </a:rPr>
            </a:br>
            <a:r>
              <a:rPr lang="zh-CN" altLang="zh-CN" dirty="0">
                <a:solidFill>
                  <a:schemeClr val="tx2"/>
                </a:solidFill>
                <a:latin typeface="+mj-lt"/>
                <a:ea typeface="+mj-ea"/>
                <a:cs typeface="+mj-cs"/>
              </a:rPr>
              <a:t>　　（二）法院判决书、裁定书、调解书，以及仲裁裁决书、公证债权文书。</a:t>
            </a:r>
            <a:r>
              <a:rPr lang="en-US" altLang="zh-CN" dirty="0">
                <a:solidFill>
                  <a:schemeClr val="tx2"/>
                </a:solidFill>
                <a:latin typeface="+mj-lt"/>
                <a:ea typeface="+mj-ea"/>
                <a:cs typeface="+mj-cs"/>
              </a:rPr>
              <a:t/>
            </a:r>
            <a:br>
              <a:rPr lang="en-US" altLang="zh-CN" dirty="0">
                <a:solidFill>
                  <a:schemeClr val="tx2"/>
                </a:solidFill>
                <a:latin typeface="+mj-lt"/>
                <a:ea typeface="+mj-ea"/>
                <a:cs typeface="+mj-cs"/>
              </a:rPr>
            </a:br>
            <a:r>
              <a:rPr lang="zh-CN" altLang="zh-CN" dirty="0">
                <a:solidFill>
                  <a:schemeClr val="tx2"/>
                </a:solidFill>
                <a:latin typeface="+mj-lt"/>
                <a:ea typeface="+mj-ea"/>
                <a:cs typeface="+mj-cs"/>
              </a:rPr>
              <a:t>　　（三）国家税务总局规定的其他凭证。</a:t>
            </a:r>
            <a:endParaRPr lang="zh-CN" altLang="en-US" dirty="0">
              <a:solidFill>
                <a:schemeClr val="tx2"/>
              </a:solidFill>
              <a:latin typeface="+mj-lt"/>
              <a:ea typeface="+mj-ea"/>
              <a:cs typeface="+mj-cs"/>
            </a:endParaRPr>
          </a:p>
        </p:txBody>
      </p:sp>
    </p:spTree>
    <p:extLst>
      <p:ext uri="{BB962C8B-B14F-4D97-AF65-F5344CB8AC3E}">
        <p14:creationId xmlns:p14="http://schemas.microsoft.com/office/powerpoint/2010/main" val="261664124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824048386"/>
              </p:ext>
            </p:extLst>
          </p:nvPr>
        </p:nvGraphicFramePr>
        <p:xfrm>
          <a:off x="251520" y="1397000"/>
          <a:ext cx="8635275" cy="4797572"/>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r>
                        <a:rPr kumimoji="0" lang="zh-CN" altLang="zh-CN" sz="1800" b="1" kern="1200" dirty="0" smtClean="0">
                          <a:solidFill>
                            <a:schemeClr val="lt1"/>
                          </a:solidFill>
                          <a:effectLst/>
                          <a:latin typeface="+mn-lt"/>
                          <a:ea typeface="+mn-ea"/>
                          <a:cs typeface="+mn-cs"/>
                        </a:rPr>
                        <a:t>不动产经营租赁服务</a:t>
                      </a:r>
                      <a:endParaRPr lang="zh-CN" altLang="en-US" dirty="0"/>
                    </a:p>
                  </a:txBody>
                  <a:tcPr/>
                </a:tc>
                <a:tc>
                  <a:txBody>
                    <a:bodyPr/>
                    <a:lstStyle/>
                    <a:p>
                      <a:r>
                        <a:rPr lang="en-US" altLang="zh-CN" dirty="0" smtClean="0"/>
                        <a:t>2016</a:t>
                      </a:r>
                      <a:r>
                        <a:rPr lang="zh-CN" altLang="en-US" dirty="0" smtClean="0"/>
                        <a:t>年</a:t>
                      </a:r>
                      <a:r>
                        <a:rPr lang="en-US" altLang="zh-CN" dirty="0" smtClean="0"/>
                        <a:t>4</a:t>
                      </a:r>
                      <a:r>
                        <a:rPr lang="zh-CN" altLang="en-US" dirty="0" smtClean="0"/>
                        <a:t>月</a:t>
                      </a:r>
                      <a:r>
                        <a:rPr lang="en-US" altLang="zh-CN" dirty="0" smtClean="0"/>
                        <a:t>30</a:t>
                      </a:r>
                      <a:r>
                        <a:rPr lang="zh-CN" altLang="en-US" dirty="0" smtClean="0"/>
                        <a:t>日前</a:t>
                      </a:r>
                      <a:r>
                        <a:rPr kumimoji="0" lang="zh-CN" altLang="zh-CN" sz="1800" b="1" kern="1200" dirty="0" smtClean="0">
                          <a:solidFill>
                            <a:schemeClr val="lt1"/>
                          </a:solidFill>
                          <a:effectLst/>
                          <a:latin typeface="+mn-lt"/>
                          <a:ea typeface="+mn-ea"/>
                          <a:cs typeface="+mn-cs"/>
                        </a:rPr>
                        <a:t>前取得</a:t>
                      </a:r>
                      <a:endParaRPr lang="zh-CN" altLang="en-US" dirty="0"/>
                    </a:p>
                  </a:txBody>
                  <a:tcPr/>
                </a:tc>
                <a:tc>
                  <a:txBody>
                    <a:bodyPr/>
                    <a:lstStyle/>
                    <a:p>
                      <a:r>
                        <a:rPr lang="en-US" altLang="zh-CN" dirty="0" smtClean="0"/>
                        <a:t>2016</a:t>
                      </a:r>
                      <a:r>
                        <a:rPr lang="zh-CN" altLang="en-US" dirty="0" smtClean="0"/>
                        <a:t>年</a:t>
                      </a:r>
                      <a:r>
                        <a:rPr lang="en-US" altLang="zh-CN" dirty="0" smtClean="0"/>
                        <a:t>5</a:t>
                      </a:r>
                      <a:r>
                        <a:rPr lang="zh-CN" altLang="en-US" dirty="0" smtClean="0"/>
                        <a:t>月</a:t>
                      </a:r>
                      <a:r>
                        <a:rPr lang="en-US" altLang="zh-CN" dirty="0" smtClean="0"/>
                        <a:t>1</a:t>
                      </a:r>
                      <a:r>
                        <a:rPr lang="zh-CN" altLang="en-US" dirty="0" smtClean="0"/>
                        <a:t>日以后项目</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一般纳税人出租</a:t>
                      </a:r>
                      <a:endParaRPr lang="zh-CN" altLang="en-US" dirty="0"/>
                    </a:p>
                  </a:txBody>
                  <a:tcPr/>
                </a:tc>
                <a:tc>
                  <a:txBody>
                    <a:bodyPr/>
                    <a:lstStyle/>
                    <a:p>
                      <a:r>
                        <a:rPr kumimoji="0" lang="zh-CN" altLang="en-US" sz="1800" kern="1200" dirty="0" smtClean="0">
                          <a:solidFill>
                            <a:schemeClr val="dk1"/>
                          </a:solidFill>
                          <a:effectLst/>
                          <a:latin typeface="+mn-lt"/>
                          <a:ea typeface="+mn-ea"/>
                          <a:cs typeface="+mn-cs"/>
                        </a:rPr>
                        <a:t>可</a:t>
                      </a:r>
                      <a:r>
                        <a:rPr kumimoji="0" lang="zh-CN" altLang="zh-CN" sz="1800" kern="1200" dirty="0" smtClean="0">
                          <a:solidFill>
                            <a:schemeClr val="dk1"/>
                          </a:solidFill>
                          <a:effectLst/>
                          <a:latin typeface="+mn-lt"/>
                          <a:ea typeface="+mn-ea"/>
                          <a:cs typeface="+mn-cs"/>
                        </a:rPr>
                        <a:t>选择适用简易计税</a:t>
                      </a:r>
                      <a:r>
                        <a:rPr kumimoji="0" lang="zh-CN" altLang="en-US"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5%</a:t>
                      </a:r>
                      <a:r>
                        <a:rPr kumimoji="0" lang="zh-CN" altLang="en-US"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不动产所在地预缴</a:t>
                      </a:r>
                      <a:r>
                        <a:rPr kumimoji="0" lang="en-US" altLang="zh-CN" sz="1800" kern="1200" dirty="0" smtClean="0">
                          <a:solidFill>
                            <a:schemeClr val="dk1"/>
                          </a:solidFill>
                          <a:effectLst/>
                          <a:latin typeface="+mn-lt"/>
                          <a:ea typeface="+mn-ea"/>
                          <a:cs typeface="+mn-cs"/>
                        </a:rPr>
                        <a:t>5%</a:t>
                      </a:r>
                      <a:r>
                        <a:rPr kumimoji="0" lang="zh-CN" altLang="en-US" sz="1800" kern="1200" dirty="0" smtClean="0">
                          <a:solidFill>
                            <a:schemeClr val="dk1"/>
                          </a:solidFill>
                          <a:effectLst/>
                          <a:latin typeface="+mn-lt"/>
                          <a:ea typeface="+mn-ea"/>
                          <a:cs typeface="+mn-cs"/>
                        </a:rPr>
                        <a:t>，再回机构所在地申报</a:t>
                      </a:r>
                      <a:endParaRPr lang="zh-CN" altLang="en-US" dirty="0"/>
                    </a:p>
                  </a:txBody>
                  <a:tcPr/>
                </a:tc>
                <a:tc>
                  <a:txBody>
                    <a:bodyPr/>
                    <a:lstStyle/>
                    <a:p>
                      <a:r>
                        <a:rPr lang="zh-CN" altLang="en-US" dirty="0" smtClean="0"/>
                        <a:t>适用一般计税</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kern="1200" dirty="0" smtClean="0">
                          <a:solidFill>
                            <a:schemeClr val="dk1"/>
                          </a:solidFill>
                          <a:effectLst/>
                          <a:latin typeface="+mn-lt"/>
                          <a:ea typeface="+mn-ea"/>
                          <a:cs typeface="+mn-cs"/>
                        </a:rPr>
                        <a:t>不动产所在地预缴</a:t>
                      </a:r>
                      <a:r>
                        <a:rPr kumimoji="0" lang="en-US" altLang="zh-CN" sz="1800" kern="1200" dirty="0" smtClean="0">
                          <a:solidFill>
                            <a:schemeClr val="dk1"/>
                          </a:solidFill>
                          <a:effectLst/>
                          <a:latin typeface="+mn-lt"/>
                          <a:ea typeface="+mn-ea"/>
                          <a:cs typeface="+mn-cs"/>
                        </a:rPr>
                        <a:t>3%</a:t>
                      </a:r>
                      <a:r>
                        <a:rPr kumimoji="0" lang="zh-CN" altLang="en-US" sz="1800" kern="1200" dirty="0" smtClean="0">
                          <a:solidFill>
                            <a:schemeClr val="dk1"/>
                          </a:solidFill>
                          <a:effectLst/>
                          <a:latin typeface="+mn-lt"/>
                          <a:ea typeface="+mn-ea"/>
                          <a:cs typeface="+mn-cs"/>
                        </a:rPr>
                        <a:t>，再回机构所在地申报</a:t>
                      </a:r>
                      <a:endParaRPr lang="zh-CN" altLang="en-US" dirty="0" smtClean="0"/>
                    </a:p>
                    <a:p>
                      <a:endParaRPr lang="en-US" altLang="zh-CN" dirty="0" smtClean="0"/>
                    </a:p>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小规模纳税人出租其取得的不动产（不含个人出租住房）</a:t>
                      </a:r>
                      <a:endParaRPr lang="zh-CN" altLang="en-US" dirty="0"/>
                    </a:p>
                  </a:txBody>
                  <a:tcPr/>
                </a:tc>
                <a:tc gridSpan="2">
                  <a:txBody>
                    <a:bodyPr/>
                    <a:lstStyle/>
                    <a:p>
                      <a:pPr algn="ctr"/>
                      <a:r>
                        <a:rPr kumimoji="0" lang="zh-CN" altLang="zh-CN" sz="1800" kern="1200" dirty="0" smtClean="0">
                          <a:solidFill>
                            <a:schemeClr val="dk1"/>
                          </a:solidFill>
                          <a:effectLst/>
                          <a:latin typeface="+mn-lt"/>
                          <a:ea typeface="+mn-ea"/>
                          <a:cs typeface="+mn-cs"/>
                        </a:rPr>
                        <a:t>征收率</a:t>
                      </a:r>
                      <a:r>
                        <a:rPr lang="en-US" altLang="zh-CN" dirty="0" smtClean="0"/>
                        <a:t>5%</a:t>
                      </a:r>
                    </a:p>
                    <a:p>
                      <a:pPr marL="0" marR="0" indent="0" algn="ctr" defTabSz="914400" rtl="0" eaLnBrk="1" fontAlgn="auto" latinLnBrk="0" hangingPunct="1">
                        <a:lnSpc>
                          <a:spcPct val="100000"/>
                        </a:lnSpc>
                        <a:spcBef>
                          <a:spcPts val="0"/>
                        </a:spcBef>
                        <a:spcAft>
                          <a:spcPts val="0"/>
                        </a:spcAft>
                        <a:buClrTx/>
                        <a:buSzTx/>
                        <a:buFontTx/>
                        <a:buNone/>
                        <a:tabLst/>
                        <a:defRPr/>
                      </a:pPr>
                      <a:r>
                        <a:rPr kumimoji="0" lang="zh-CN" altLang="zh-CN" sz="1800" kern="1200" dirty="0" smtClean="0">
                          <a:solidFill>
                            <a:schemeClr val="dk1"/>
                          </a:solidFill>
                          <a:effectLst/>
                          <a:latin typeface="+mn-lt"/>
                          <a:ea typeface="+mn-ea"/>
                          <a:cs typeface="+mn-cs"/>
                        </a:rPr>
                        <a:t>不动产所在地预缴</a:t>
                      </a:r>
                      <a:r>
                        <a:rPr kumimoji="0" lang="en-US" altLang="zh-CN" sz="1800" kern="1200" dirty="0" smtClean="0">
                          <a:solidFill>
                            <a:schemeClr val="dk1"/>
                          </a:solidFill>
                          <a:effectLst/>
                          <a:latin typeface="+mn-lt"/>
                          <a:ea typeface="+mn-ea"/>
                          <a:cs typeface="+mn-cs"/>
                        </a:rPr>
                        <a:t>5%</a:t>
                      </a:r>
                      <a:r>
                        <a:rPr kumimoji="0" lang="zh-CN" altLang="en-US" sz="1800" kern="1200" dirty="0" smtClean="0">
                          <a:solidFill>
                            <a:schemeClr val="dk1"/>
                          </a:solidFill>
                          <a:effectLst/>
                          <a:latin typeface="+mn-lt"/>
                          <a:ea typeface="+mn-ea"/>
                          <a:cs typeface="+mn-cs"/>
                        </a:rPr>
                        <a:t>，再回机构所在地申报</a:t>
                      </a:r>
                      <a:endParaRPr lang="zh-CN" altLang="en-US" dirty="0" smtClean="0"/>
                    </a:p>
                    <a:p>
                      <a:pPr algn="ctr"/>
                      <a:endParaRPr lang="zh-CN" altLang="en-US" dirty="0"/>
                    </a:p>
                  </a:txBody>
                  <a:tcPr/>
                </a:tc>
                <a:tc hMerge="1">
                  <a:txBody>
                    <a:bodyPr/>
                    <a:lstStyle/>
                    <a:p>
                      <a:endParaRPr lang="zh-CN" altLang="en-US" dirty="0"/>
                    </a:p>
                  </a:txBody>
                  <a:tcPr/>
                </a:tc>
              </a:tr>
              <a:tr h="751612">
                <a:tc>
                  <a:txBody>
                    <a:bodyPr/>
                    <a:lstStyle/>
                    <a:p>
                      <a:r>
                        <a:rPr kumimoji="0" lang="zh-CN" altLang="zh-CN" sz="1800" kern="1200" dirty="0" smtClean="0">
                          <a:solidFill>
                            <a:schemeClr val="dk1"/>
                          </a:solidFill>
                          <a:effectLst/>
                          <a:latin typeface="+mn-lt"/>
                          <a:ea typeface="+mn-ea"/>
                          <a:cs typeface="+mn-cs"/>
                        </a:rPr>
                        <a:t>其他个人出租其取得的不动产（不含住房）</a:t>
                      </a:r>
                      <a:endParaRPr lang="zh-CN" altLang="en-US" dirty="0"/>
                    </a:p>
                  </a:txBody>
                  <a:tcPr/>
                </a:tc>
                <a:tc gridSpan="2">
                  <a:txBody>
                    <a:bodyPr/>
                    <a:lstStyle/>
                    <a:p>
                      <a:pPr algn="ctr"/>
                      <a:r>
                        <a:rPr kumimoji="0" lang="zh-CN" altLang="zh-CN" sz="1800" kern="1200" dirty="0" smtClean="0">
                          <a:solidFill>
                            <a:schemeClr val="dk1"/>
                          </a:solidFill>
                          <a:effectLst/>
                          <a:latin typeface="+mn-lt"/>
                          <a:ea typeface="+mn-ea"/>
                          <a:cs typeface="+mn-cs"/>
                        </a:rPr>
                        <a:t>征收率</a:t>
                      </a:r>
                      <a:r>
                        <a:rPr kumimoji="0" lang="en-US" altLang="zh-CN" sz="1800" kern="1200" dirty="0" smtClean="0">
                          <a:solidFill>
                            <a:schemeClr val="dk1"/>
                          </a:solidFill>
                          <a:effectLst/>
                          <a:latin typeface="+mn-lt"/>
                          <a:ea typeface="+mn-ea"/>
                          <a:cs typeface="+mn-cs"/>
                        </a:rPr>
                        <a:t>5%</a:t>
                      </a:r>
                      <a:endParaRPr lang="zh-CN" altLang="en-US" dirty="0"/>
                    </a:p>
                  </a:txBody>
                  <a:tcPr/>
                </a:tc>
                <a:tc hMerge="1">
                  <a:txBody>
                    <a:bodyPr/>
                    <a:lstStyle/>
                    <a:p>
                      <a:endParaRPr lang="zh-CN" altLang="en-US" dirty="0"/>
                    </a:p>
                  </a:txBody>
                  <a:tcPr/>
                </a:tc>
              </a:tr>
              <a:tr h="1073731">
                <a:tc>
                  <a:txBody>
                    <a:bodyPr/>
                    <a:lstStyle/>
                    <a:p>
                      <a:r>
                        <a:rPr kumimoji="0" lang="zh-CN" altLang="en-US" sz="1800" kern="1200" dirty="0" smtClean="0">
                          <a:solidFill>
                            <a:schemeClr val="dk1"/>
                          </a:solidFill>
                          <a:effectLst/>
                          <a:latin typeface="+mn-lt"/>
                          <a:ea typeface="+mn-ea"/>
                          <a:cs typeface="+mn-cs"/>
                        </a:rPr>
                        <a:t>个体工商户及</a:t>
                      </a:r>
                      <a:r>
                        <a:rPr kumimoji="0" lang="zh-CN" altLang="zh-CN" sz="1800" kern="1200" dirty="0" smtClean="0">
                          <a:solidFill>
                            <a:schemeClr val="dk1"/>
                          </a:solidFill>
                          <a:effectLst/>
                          <a:latin typeface="+mn-lt"/>
                          <a:ea typeface="+mn-ea"/>
                          <a:cs typeface="+mn-cs"/>
                        </a:rPr>
                        <a:t>个人出租住房</a:t>
                      </a:r>
                      <a:endParaRPr lang="zh-CN" altLang="en-US" dirty="0"/>
                    </a:p>
                  </a:txBody>
                  <a:tcPr/>
                </a:tc>
                <a:tc gridSpan="2">
                  <a:txBody>
                    <a:bodyPr/>
                    <a:lstStyle/>
                    <a:p>
                      <a:pPr algn="ctr"/>
                      <a:r>
                        <a:rPr kumimoji="0" lang="en-US" altLang="zh-CN" sz="1800" kern="1200" dirty="0" smtClean="0">
                          <a:solidFill>
                            <a:schemeClr val="dk1"/>
                          </a:solidFill>
                          <a:effectLst/>
                          <a:latin typeface="+mn-lt"/>
                          <a:ea typeface="+mn-ea"/>
                          <a:cs typeface="+mn-cs"/>
                        </a:rPr>
                        <a:t>5%</a:t>
                      </a:r>
                      <a:r>
                        <a:rPr kumimoji="0" lang="zh-CN" altLang="zh-CN" sz="1800" kern="1200" dirty="0" smtClean="0">
                          <a:solidFill>
                            <a:schemeClr val="dk1"/>
                          </a:solidFill>
                          <a:effectLst/>
                          <a:latin typeface="+mn-lt"/>
                          <a:ea typeface="+mn-ea"/>
                          <a:cs typeface="+mn-cs"/>
                        </a:rPr>
                        <a:t>的征收率减按</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计算应纳税额</a:t>
                      </a:r>
                      <a:endParaRPr lang="zh-CN" altLang="en-US" dirty="0"/>
                    </a:p>
                  </a:txBody>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tr>
            </a:tbl>
          </a:graphicData>
        </a:graphic>
      </p:graphicFrame>
    </p:spTree>
    <p:extLst>
      <p:ext uri="{BB962C8B-B14F-4D97-AF65-F5344CB8AC3E}">
        <p14:creationId xmlns:p14="http://schemas.microsoft.com/office/powerpoint/2010/main" val="5981168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285860"/>
            <a:ext cx="8099126" cy="4429156"/>
          </a:xfrm>
        </p:spPr>
        <p:txBody>
          <a:bodyPr>
            <a:normAutofit/>
          </a:bodyPr>
          <a:lstStyle/>
          <a:p>
            <a:pPr algn="ctr"/>
            <a:endParaRPr lang="en-US" altLang="zh-CN" kern="0" dirty="0" smtClean="0">
              <a:solidFill>
                <a:srgbClr val="333333"/>
              </a:solidFill>
              <a:ea typeface="微软雅黑"/>
              <a:cs typeface="宋体"/>
            </a:endParaRPr>
          </a:p>
          <a:p>
            <a:pPr>
              <a:spcBef>
                <a:spcPct val="0"/>
              </a:spcBef>
            </a:pPr>
            <a:r>
              <a:rPr lang="zh-CN" altLang="en-US" dirty="0" smtClean="0">
                <a:solidFill>
                  <a:schemeClr val="tx2"/>
                </a:solidFill>
                <a:latin typeface="+mj-lt"/>
                <a:ea typeface="+mj-ea"/>
                <a:cs typeface="+mj-cs"/>
              </a:rPr>
              <a:t>年应税销售额</a:t>
            </a:r>
            <a:r>
              <a:rPr lang="zh-CN" altLang="en-US" dirty="0" smtClean="0">
                <a:solidFill>
                  <a:srgbClr val="FF0000"/>
                </a:solidFill>
                <a:latin typeface="+mj-lt"/>
                <a:ea typeface="+mj-ea"/>
                <a:cs typeface="+mj-cs"/>
              </a:rPr>
              <a:t>未超过规定标准的纳税人</a:t>
            </a:r>
            <a:r>
              <a:rPr lang="zh-CN" altLang="en-US" dirty="0" smtClean="0">
                <a:solidFill>
                  <a:schemeClr val="tx2"/>
                </a:solidFill>
                <a:latin typeface="+mj-lt"/>
                <a:ea typeface="+mj-ea"/>
                <a:cs typeface="+mj-cs"/>
              </a:rPr>
              <a:t>，会计核算健全，能够提供准确税务资料的，可以向主管税务机关办理一般纳税人资格登记，</a:t>
            </a:r>
            <a:r>
              <a:rPr lang="zh-CN" altLang="en-US" dirty="0" smtClean="0">
                <a:solidFill>
                  <a:srgbClr val="FF0000"/>
                </a:solidFill>
                <a:latin typeface="+mj-lt"/>
                <a:ea typeface="+mj-ea"/>
                <a:cs typeface="+mj-cs"/>
              </a:rPr>
              <a:t>成为一般纳税人</a:t>
            </a:r>
            <a:r>
              <a:rPr lang="zh-CN" altLang="en-US" dirty="0" smtClean="0">
                <a:solidFill>
                  <a:schemeClr val="tx2"/>
                </a:solidFill>
                <a:latin typeface="+mj-lt"/>
                <a:ea typeface="+mj-ea"/>
                <a:cs typeface="+mj-cs"/>
              </a:rPr>
              <a:t>。</a:t>
            </a:r>
            <a:endParaRPr lang="en-US" altLang="zh-CN" dirty="0" smtClean="0">
              <a:solidFill>
                <a:schemeClr val="tx2"/>
              </a:solidFill>
              <a:latin typeface="+mj-lt"/>
              <a:ea typeface="+mj-ea"/>
              <a:cs typeface="+mj-cs"/>
            </a:endParaRPr>
          </a:p>
          <a:p>
            <a:pPr>
              <a:spcBef>
                <a:spcPct val="0"/>
              </a:spcBef>
            </a:pPr>
            <a:endParaRPr lang="en-US" altLang="zh-CN" dirty="0" smtClean="0">
              <a:solidFill>
                <a:schemeClr val="tx2"/>
              </a:solidFill>
              <a:latin typeface="+mj-lt"/>
              <a:ea typeface="+mj-ea"/>
              <a:cs typeface="+mj-cs"/>
            </a:endParaRPr>
          </a:p>
          <a:p>
            <a:pPr>
              <a:spcBef>
                <a:spcPct val="0"/>
              </a:spcBef>
            </a:pPr>
            <a:r>
              <a:rPr lang="zh-CN" altLang="en-US" dirty="0" smtClean="0">
                <a:solidFill>
                  <a:schemeClr val="tx2"/>
                </a:solidFill>
                <a:latin typeface="+mj-lt"/>
                <a:ea typeface="+mj-ea"/>
                <a:cs typeface="+mj-cs"/>
              </a:rPr>
              <a:t>    符合一般纳税人条件的纳税人应当向主管税务机关办理</a:t>
            </a:r>
            <a:r>
              <a:rPr lang="zh-CN" altLang="en-US" dirty="0" smtClean="0">
                <a:solidFill>
                  <a:srgbClr val="FF0000"/>
                </a:solidFill>
                <a:latin typeface="+mj-lt"/>
                <a:ea typeface="+mj-ea"/>
                <a:cs typeface="+mj-cs"/>
              </a:rPr>
              <a:t>一般纳税人资格登记</a:t>
            </a:r>
            <a:r>
              <a:rPr lang="zh-CN" altLang="en-US" dirty="0" smtClean="0">
                <a:solidFill>
                  <a:schemeClr val="tx2"/>
                </a:solidFill>
                <a:latin typeface="+mj-lt"/>
                <a:ea typeface="+mj-ea"/>
                <a:cs typeface="+mj-cs"/>
              </a:rPr>
              <a:t>。</a:t>
            </a:r>
            <a:endParaRPr lang="en-US" altLang="zh-CN" dirty="0" smtClean="0">
              <a:solidFill>
                <a:schemeClr val="tx2"/>
              </a:solidFill>
              <a:latin typeface="+mj-lt"/>
              <a:ea typeface="+mj-ea"/>
              <a:cs typeface="+mj-cs"/>
            </a:endParaRPr>
          </a:p>
          <a:p>
            <a:pPr>
              <a:spcBef>
                <a:spcPct val="0"/>
              </a:spcBef>
            </a:pPr>
            <a:r>
              <a:rPr lang="zh-CN" altLang="en-US" dirty="0" smtClean="0">
                <a:solidFill>
                  <a:schemeClr val="tx2"/>
                </a:solidFill>
                <a:latin typeface="+mj-lt"/>
                <a:ea typeface="+mj-ea"/>
                <a:cs typeface="+mj-cs"/>
              </a:rPr>
              <a:t>    除国家税务总局另有规定外，一经登记为一般纳税人后，</a:t>
            </a:r>
            <a:r>
              <a:rPr lang="zh-CN" altLang="en-US" dirty="0" smtClean="0">
                <a:solidFill>
                  <a:srgbClr val="FF0000"/>
                </a:solidFill>
                <a:latin typeface="+mj-lt"/>
                <a:ea typeface="+mj-ea"/>
                <a:cs typeface="+mj-cs"/>
              </a:rPr>
              <a:t>不得转为小规模纳税人</a:t>
            </a:r>
            <a:r>
              <a:rPr lang="zh-CN" altLang="en-US" dirty="0" smtClean="0">
                <a:solidFill>
                  <a:schemeClr val="tx2"/>
                </a:solidFill>
                <a:latin typeface="+mj-lt"/>
                <a:ea typeface="+mj-ea"/>
                <a:cs typeface="+mj-cs"/>
              </a:rPr>
              <a:t>。</a:t>
            </a:r>
          </a:p>
          <a:p>
            <a:pPr algn="ctr">
              <a:spcBef>
                <a:spcPct val="0"/>
              </a:spcBef>
            </a:pPr>
            <a:endParaRPr lang="zh-CN" altLang="en-US" dirty="0" smtClean="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en-US" sz="2800" dirty="0" smtClean="0"/>
              <a:t>（总局</a:t>
            </a:r>
            <a:r>
              <a:rPr lang="en-US" altLang="zh-CN" sz="2800" dirty="0" smtClean="0"/>
              <a:t>2016-16</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4031332221"/>
              </p:ext>
            </p:extLst>
          </p:nvPr>
        </p:nvGraphicFramePr>
        <p:xfrm>
          <a:off x="251521" y="1059793"/>
          <a:ext cx="8635275" cy="5481994"/>
        </p:xfrm>
        <a:graphic>
          <a:graphicData uri="http://schemas.openxmlformats.org/drawingml/2006/table">
            <a:tbl>
              <a:tblPr firstRow="1" bandRow="1">
                <a:tableStyleId>{5C22544A-7EE6-4342-B048-85BDC9FD1C3A}</a:tableStyleId>
              </a:tblPr>
              <a:tblGrid>
                <a:gridCol w="2878425"/>
                <a:gridCol w="5756850"/>
              </a:tblGrid>
              <a:tr h="435458">
                <a:tc>
                  <a:txBody>
                    <a:bodyPr/>
                    <a:lstStyle/>
                    <a:p>
                      <a:pPr algn="ctr"/>
                      <a:r>
                        <a:rPr kumimoji="0" lang="zh-CN" altLang="zh-CN" sz="1800" b="1" kern="1200" dirty="0" smtClean="0">
                          <a:solidFill>
                            <a:schemeClr val="lt1"/>
                          </a:solidFill>
                          <a:effectLst/>
                          <a:latin typeface="+mn-lt"/>
                          <a:ea typeface="+mn-ea"/>
                          <a:cs typeface="+mn-cs"/>
                        </a:rPr>
                        <a:t>不动产经营租赁服务</a:t>
                      </a:r>
                      <a:endParaRPr lang="zh-CN" altLang="en-US" dirty="0"/>
                    </a:p>
                  </a:txBody>
                  <a:tcPr/>
                </a:tc>
                <a:tc>
                  <a:txBody>
                    <a:bodyPr/>
                    <a:lstStyle/>
                    <a:p>
                      <a:pPr algn="ctr"/>
                      <a:r>
                        <a:rPr lang="zh-CN" altLang="en-US" dirty="0" smtClean="0"/>
                        <a:t>公式</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出租不动产适用一般计税方法计税的</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应预缴税款＝含税销售额÷（</a:t>
                      </a:r>
                      <a:r>
                        <a:rPr kumimoji="0" lang="en-US" altLang="zh-CN" sz="1800" kern="1200" dirty="0" smtClean="0">
                          <a:solidFill>
                            <a:schemeClr val="dk1"/>
                          </a:solidFill>
                          <a:effectLst/>
                          <a:latin typeface="+mn-lt"/>
                          <a:ea typeface="+mn-ea"/>
                          <a:cs typeface="+mn-cs"/>
                        </a:rPr>
                        <a:t>1+11%</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3%</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纳税人出租不动产适用简易计税方法计税的</a:t>
                      </a:r>
                      <a:endParaRPr lang="zh-CN" altLang="en-US" dirty="0"/>
                    </a:p>
                  </a:txBody>
                  <a:tcPr/>
                </a:tc>
                <a:tc>
                  <a:txBody>
                    <a:bodyPr/>
                    <a:lstStyle/>
                    <a:p>
                      <a:pPr algn="ctr"/>
                      <a:r>
                        <a:rPr kumimoji="0" lang="zh-CN" altLang="zh-CN" sz="1800" kern="1200" dirty="0" smtClean="0">
                          <a:solidFill>
                            <a:schemeClr val="dk1"/>
                          </a:solidFill>
                          <a:effectLst/>
                          <a:latin typeface="+mn-lt"/>
                          <a:ea typeface="+mn-ea"/>
                          <a:cs typeface="+mn-cs"/>
                        </a:rPr>
                        <a:t>应预缴税款＝含税销售额÷（</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5%</a:t>
                      </a:r>
                      <a:endParaRPr lang="zh-CN" altLang="en-US" dirty="0"/>
                    </a:p>
                  </a:txBody>
                  <a:tcPr/>
                </a:tc>
              </a:tr>
              <a:tr h="751612">
                <a:tc>
                  <a:txBody>
                    <a:bodyPr/>
                    <a:lstStyle/>
                    <a:p>
                      <a:r>
                        <a:rPr kumimoji="0" lang="zh-CN" altLang="en-US" sz="1800" kern="1200" dirty="0" smtClean="0">
                          <a:solidFill>
                            <a:schemeClr val="dk1"/>
                          </a:solidFill>
                          <a:effectLst/>
                          <a:latin typeface="+mn-lt"/>
                          <a:ea typeface="+mn-ea"/>
                          <a:cs typeface="+mn-cs"/>
                        </a:rPr>
                        <a:t>个体工商户出租</a:t>
                      </a:r>
                      <a:r>
                        <a:rPr kumimoji="0" lang="zh-CN" altLang="zh-CN" sz="1800" kern="1200" dirty="0" smtClean="0">
                          <a:solidFill>
                            <a:schemeClr val="dk1"/>
                          </a:solidFill>
                          <a:effectLst/>
                          <a:latin typeface="+mn-lt"/>
                          <a:ea typeface="+mn-ea"/>
                          <a:cs typeface="+mn-cs"/>
                        </a:rPr>
                        <a:t>住房</a:t>
                      </a:r>
                      <a:endParaRPr lang="zh-CN" altLang="en-US" dirty="0"/>
                    </a:p>
                  </a:txBody>
                  <a:tcPr/>
                </a:tc>
                <a:tc>
                  <a:txBody>
                    <a:bodyPr/>
                    <a:lstStyle/>
                    <a:p>
                      <a:pPr algn="ctr"/>
                      <a:r>
                        <a:rPr kumimoji="0" lang="zh-CN" altLang="zh-CN" sz="1800" kern="1200" dirty="0" smtClean="0">
                          <a:solidFill>
                            <a:schemeClr val="dk1"/>
                          </a:solidFill>
                          <a:effectLst/>
                          <a:latin typeface="+mn-lt"/>
                          <a:ea typeface="+mn-ea"/>
                          <a:cs typeface="+mn-cs"/>
                        </a:rPr>
                        <a:t>应预缴税款＝含税销售额÷（</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1.5%</a:t>
                      </a:r>
                      <a:endParaRPr lang="zh-CN" altLang="en-US" dirty="0"/>
                    </a:p>
                  </a:txBody>
                  <a:tcPr/>
                </a:tc>
              </a:tr>
              <a:tr h="1073731">
                <a:tc>
                  <a:txBody>
                    <a:bodyPr/>
                    <a:lstStyle/>
                    <a:p>
                      <a:r>
                        <a:rPr kumimoji="0" lang="zh-CN" altLang="en-US" sz="1800" kern="1200" dirty="0" smtClean="0">
                          <a:solidFill>
                            <a:schemeClr val="dk1"/>
                          </a:solidFill>
                          <a:effectLst/>
                          <a:latin typeface="+mn-lt"/>
                          <a:ea typeface="+mn-ea"/>
                          <a:cs typeface="+mn-cs"/>
                        </a:rPr>
                        <a:t>个人</a:t>
                      </a:r>
                      <a:r>
                        <a:rPr kumimoji="0" lang="zh-CN" altLang="zh-CN" sz="1800" kern="1200" dirty="0" smtClean="0">
                          <a:solidFill>
                            <a:schemeClr val="dk1"/>
                          </a:solidFill>
                          <a:effectLst/>
                          <a:latin typeface="+mn-lt"/>
                          <a:ea typeface="+mn-ea"/>
                          <a:cs typeface="+mn-cs"/>
                        </a:rPr>
                        <a:t>出租非住房</a:t>
                      </a:r>
                      <a:endParaRPr lang="zh-CN" altLang="en-US" dirty="0"/>
                    </a:p>
                  </a:txBody>
                  <a:tcPr/>
                </a:tc>
                <a:tc>
                  <a:txBody>
                    <a:bodyPr/>
                    <a:lstStyle/>
                    <a:p>
                      <a:pPr algn="ctr"/>
                      <a:r>
                        <a:rPr kumimoji="0" lang="zh-CN" altLang="zh-CN" sz="1800" kern="1200" dirty="0" smtClean="0">
                          <a:solidFill>
                            <a:schemeClr val="dk1"/>
                          </a:solidFill>
                          <a:effectLst/>
                          <a:latin typeface="+mn-lt"/>
                          <a:ea typeface="+mn-ea"/>
                          <a:cs typeface="+mn-cs"/>
                        </a:rPr>
                        <a:t>应纳税款＝含税销售额÷（</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5%</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个人出租住房</a:t>
                      </a:r>
                      <a:endParaRPr lang="zh-CN" altLang="en-US" dirty="0"/>
                    </a:p>
                  </a:txBody>
                  <a:tcPr/>
                </a:tc>
                <a:tc>
                  <a:txBody>
                    <a:bodyPr/>
                    <a:lstStyle/>
                    <a:p>
                      <a:pPr algn="ctr"/>
                      <a:r>
                        <a:rPr kumimoji="0" lang="zh-CN" altLang="zh-CN" sz="1800" kern="1200" dirty="0" smtClean="0">
                          <a:solidFill>
                            <a:schemeClr val="dk1"/>
                          </a:solidFill>
                          <a:effectLst/>
                          <a:latin typeface="+mn-lt"/>
                          <a:ea typeface="+mn-ea"/>
                          <a:cs typeface="+mn-cs"/>
                        </a:rPr>
                        <a:t>应纳税款＝含税销售额÷（</a:t>
                      </a:r>
                      <a:r>
                        <a:rPr kumimoji="0" lang="en-US" altLang="zh-CN" sz="1800" kern="1200" dirty="0" smtClean="0">
                          <a:solidFill>
                            <a:schemeClr val="dk1"/>
                          </a:solidFill>
                          <a:effectLst/>
                          <a:latin typeface="+mn-lt"/>
                          <a:ea typeface="+mn-ea"/>
                          <a:cs typeface="+mn-cs"/>
                        </a:rPr>
                        <a:t>1+5%</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1.5%</a:t>
                      </a:r>
                      <a:endParaRPr lang="zh-CN" altLang="en-US" dirty="0"/>
                    </a:p>
                  </a:txBody>
                  <a:tcPr/>
                </a:tc>
              </a:tr>
            </a:tbl>
          </a:graphicData>
        </a:graphic>
      </p:graphicFrame>
    </p:spTree>
    <p:extLst>
      <p:ext uri="{BB962C8B-B14F-4D97-AF65-F5344CB8AC3E}">
        <p14:creationId xmlns:p14="http://schemas.microsoft.com/office/powerpoint/2010/main" val="19287232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838446"/>
          </a:xfrm>
        </p:spPr>
        <p:txBody>
          <a:bodyPr>
            <a:normAutofit fontScale="90000"/>
          </a:bodyPr>
          <a:lstStyle/>
          <a:p>
            <a:pPr algn="ctr"/>
            <a:r>
              <a:rPr lang="zh-CN" altLang="zh-CN" sz="2400" b="1" dirty="0"/>
              <a:t>关于发布《纳税人跨区（县）转让不动产增值税征收管理操作办法（试行）》公告</a:t>
            </a:r>
            <a:r>
              <a:rPr lang="zh-CN" altLang="zh-CN" sz="2400" dirty="0"/>
              <a:t/>
            </a:r>
            <a:br>
              <a:rPr lang="zh-CN" altLang="zh-CN" sz="2400" dirty="0"/>
            </a:br>
            <a:r>
              <a:rPr lang="zh-CN" altLang="zh-CN" sz="2400" dirty="0"/>
              <a:t>文号： </a:t>
            </a:r>
            <a:r>
              <a:rPr lang="zh-CN" altLang="zh-CN" sz="2400" dirty="0">
                <a:solidFill>
                  <a:srgbClr val="FF0000"/>
                </a:solidFill>
              </a:rPr>
              <a:t>上海市国家税务局公告</a:t>
            </a:r>
            <a:r>
              <a:rPr lang="en-US" altLang="zh-CN" sz="2400" dirty="0">
                <a:solidFill>
                  <a:srgbClr val="FF0000"/>
                </a:solidFill>
              </a:rPr>
              <a:t>2016</a:t>
            </a:r>
            <a:r>
              <a:rPr lang="zh-CN" altLang="zh-CN" sz="2400" dirty="0">
                <a:solidFill>
                  <a:srgbClr val="FF0000"/>
                </a:solidFill>
              </a:rPr>
              <a:t>年第</a:t>
            </a:r>
            <a:r>
              <a:rPr lang="en-US" altLang="zh-CN" sz="2400" dirty="0">
                <a:solidFill>
                  <a:srgbClr val="FF0000"/>
                </a:solidFill>
              </a:rPr>
              <a:t>5</a:t>
            </a:r>
            <a:r>
              <a:rPr lang="zh-CN" altLang="zh-CN" sz="2400" dirty="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052736"/>
            <a:ext cx="8635276" cy="5040560"/>
          </a:xfrm>
        </p:spPr>
        <p:txBody>
          <a:bodyPr>
            <a:normAutofit/>
          </a:bodyPr>
          <a:lstStyle/>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一、适用范围</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单位和个体工商户（以下简称纳税人）在本市转让其取得的不动产，适用本办法。</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00016916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838446"/>
          </a:xfrm>
        </p:spPr>
        <p:txBody>
          <a:bodyPr>
            <a:normAutofit fontScale="90000"/>
          </a:bodyPr>
          <a:lstStyle/>
          <a:p>
            <a:pPr algn="ctr"/>
            <a:r>
              <a:rPr lang="zh-CN" altLang="zh-CN" sz="2400" b="1" dirty="0"/>
              <a:t>关于发布《纳税人跨区（县）转让不动产增值税征收管理操作办法（试行）》公告</a:t>
            </a:r>
            <a:r>
              <a:rPr lang="zh-CN" altLang="zh-CN" sz="2400" dirty="0"/>
              <a:t/>
            </a:r>
            <a:br>
              <a:rPr lang="zh-CN" altLang="zh-CN" sz="2400" dirty="0"/>
            </a:br>
            <a:r>
              <a:rPr lang="zh-CN" altLang="zh-CN" sz="2400" dirty="0"/>
              <a:t>文号： 上海市国家税务局公告</a:t>
            </a:r>
            <a:r>
              <a:rPr lang="en-US" altLang="zh-CN" sz="2400" dirty="0"/>
              <a:t>2016</a:t>
            </a:r>
            <a:r>
              <a:rPr lang="zh-CN" altLang="zh-CN" sz="2400" dirty="0"/>
              <a:t>年第</a:t>
            </a:r>
            <a:r>
              <a:rPr lang="en-US" altLang="zh-CN" sz="2400" dirty="0"/>
              <a:t>5</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544616"/>
          </a:xfrm>
        </p:spPr>
        <p:txBody>
          <a:bodyPr>
            <a:normAutofit fontScale="55000" lnSpcReduction="20000"/>
          </a:bodyPr>
          <a:lstStyle/>
          <a:p>
            <a:pPr indent="421640">
              <a:lnSpc>
                <a:spcPct val="150000"/>
              </a:lnSpc>
              <a:spcAft>
                <a:spcPts val="0"/>
              </a:spcAft>
            </a:pPr>
            <a:r>
              <a:rPr lang="zh-CN" altLang="en-US" sz="3300" kern="0" dirty="0">
                <a:solidFill>
                  <a:srgbClr val="333333"/>
                </a:solidFill>
                <a:ea typeface="宋体" panose="02010600030101010101" pitchFamily="2" charset="-122"/>
                <a:cs typeface="宋体" panose="02010600030101010101" pitchFamily="2" charset="-122"/>
              </a:rPr>
              <a:t>　二、预缴税款计算</a:t>
            </a:r>
          </a:p>
          <a:p>
            <a:pPr indent="421640">
              <a:lnSpc>
                <a:spcPct val="150000"/>
              </a:lnSpc>
              <a:spcAft>
                <a:spcPts val="0"/>
              </a:spcAft>
            </a:pPr>
            <a:r>
              <a:rPr lang="zh-CN" altLang="en-US" sz="3300" kern="0" dirty="0">
                <a:solidFill>
                  <a:srgbClr val="333333"/>
                </a:solidFill>
                <a:ea typeface="宋体" panose="02010600030101010101" pitchFamily="2" charset="-122"/>
                <a:cs typeface="宋体" panose="02010600030101010101" pitchFamily="2" charset="-122"/>
              </a:rPr>
              <a:t>　　</a:t>
            </a:r>
            <a:r>
              <a:rPr lang="zh-CN" altLang="en-US" sz="3300" b="1" kern="0" dirty="0">
                <a:solidFill>
                  <a:srgbClr val="FF0000"/>
                </a:solidFill>
                <a:ea typeface="宋体" panose="02010600030101010101" pitchFamily="2" charset="-122"/>
                <a:cs typeface="宋体" panose="02010600030101010101" pitchFamily="2" charset="-122"/>
              </a:rPr>
              <a:t>（一）纳税人转让不动产预征率为</a:t>
            </a:r>
            <a:r>
              <a:rPr lang="en-US" altLang="zh-CN" sz="3300" b="1" kern="0" dirty="0">
                <a:solidFill>
                  <a:srgbClr val="FF0000"/>
                </a:solidFill>
                <a:ea typeface="宋体" panose="02010600030101010101" pitchFamily="2" charset="-122"/>
                <a:cs typeface="宋体" panose="02010600030101010101" pitchFamily="2" charset="-122"/>
              </a:rPr>
              <a:t>5</a:t>
            </a:r>
            <a:r>
              <a:rPr lang="zh-CN" altLang="en-US" sz="3300" b="1" kern="0" dirty="0">
                <a:solidFill>
                  <a:srgbClr val="FF0000"/>
                </a:solidFill>
                <a:ea typeface="宋体" panose="02010600030101010101" pitchFamily="2" charset="-122"/>
                <a:cs typeface="宋体" panose="02010600030101010101" pitchFamily="2" charset="-122"/>
              </a:rPr>
              <a:t>％。</a:t>
            </a:r>
          </a:p>
          <a:p>
            <a:pPr indent="421640">
              <a:lnSpc>
                <a:spcPct val="150000"/>
              </a:lnSpc>
              <a:spcAft>
                <a:spcPts val="0"/>
              </a:spcAft>
            </a:pPr>
            <a:r>
              <a:rPr lang="zh-CN" altLang="en-US" sz="3300" kern="0" dirty="0">
                <a:solidFill>
                  <a:srgbClr val="333333"/>
                </a:solidFill>
                <a:ea typeface="宋体" panose="02010600030101010101" pitchFamily="2" charset="-122"/>
                <a:cs typeface="宋体" panose="02010600030101010101" pitchFamily="2" charset="-122"/>
              </a:rPr>
              <a:t>　　（二）计税销售额及预缴税款</a:t>
            </a:r>
          </a:p>
          <a:p>
            <a:pPr indent="421640">
              <a:lnSpc>
                <a:spcPct val="150000"/>
              </a:lnSpc>
              <a:spcAft>
                <a:spcPts val="0"/>
              </a:spcAft>
            </a:pPr>
            <a:r>
              <a:rPr lang="zh-CN" altLang="en-US" sz="3300" kern="0" dirty="0">
                <a:solidFill>
                  <a:srgbClr val="333333"/>
                </a:solidFill>
                <a:ea typeface="宋体" panose="02010600030101010101" pitchFamily="2" charset="-122"/>
                <a:cs typeface="宋体" panose="02010600030101010101" pitchFamily="2" charset="-122"/>
              </a:rPr>
              <a:t>　　</a:t>
            </a:r>
            <a:r>
              <a:rPr lang="en-US" altLang="zh-CN" sz="3300" kern="0" dirty="0">
                <a:solidFill>
                  <a:srgbClr val="333333"/>
                </a:solidFill>
                <a:ea typeface="宋体" panose="02010600030101010101" pitchFamily="2" charset="-122"/>
                <a:cs typeface="宋体" panose="02010600030101010101" pitchFamily="2" charset="-122"/>
              </a:rPr>
              <a:t>1. </a:t>
            </a:r>
            <a:r>
              <a:rPr lang="zh-CN" altLang="en-US" sz="3300" kern="0" dirty="0">
                <a:solidFill>
                  <a:srgbClr val="333333"/>
                </a:solidFill>
                <a:ea typeface="宋体" panose="02010600030101010101" pitchFamily="2" charset="-122"/>
                <a:cs typeface="宋体" panose="02010600030101010101" pitchFamily="2" charset="-122"/>
              </a:rPr>
              <a:t>纳税人（不含个体工商户转让购买的住房）转让非自建不动产按取得的全部价款和价外费用减去该项不动产购置原价或者取得不动产时的作价后的差额为销售额。</a:t>
            </a:r>
          </a:p>
          <a:p>
            <a:pPr indent="421640">
              <a:lnSpc>
                <a:spcPct val="150000"/>
              </a:lnSpc>
              <a:spcAft>
                <a:spcPts val="0"/>
              </a:spcAft>
            </a:pPr>
            <a:r>
              <a:rPr lang="zh-CN" altLang="en-US" sz="3300" kern="0" dirty="0">
                <a:solidFill>
                  <a:srgbClr val="333333"/>
                </a:solidFill>
                <a:ea typeface="宋体" panose="02010600030101010101" pitchFamily="2" charset="-122"/>
                <a:cs typeface="宋体" panose="02010600030101010101" pitchFamily="2" charset="-122"/>
              </a:rPr>
              <a:t>　　</a:t>
            </a:r>
            <a:r>
              <a:rPr lang="zh-CN" altLang="en-US" sz="3300" b="1" kern="0" dirty="0">
                <a:solidFill>
                  <a:srgbClr val="FF0000"/>
                </a:solidFill>
                <a:ea typeface="宋体" panose="02010600030101010101" pitchFamily="2" charset="-122"/>
                <a:cs typeface="宋体" panose="02010600030101010101" pitchFamily="2" charset="-122"/>
              </a:rPr>
              <a:t>应预缴税款＝（全部价款和价外费用</a:t>
            </a:r>
            <a:r>
              <a:rPr lang="en-US" altLang="zh-CN" sz="3300" b="1" kern="0" dirty="0">
                <a:solidFill>
                  <a:srgbClr val="FF0000"/>
                </a:solidFill>
                <a:ea typeface="宋体" panose="02010600030101010101" pitchFamily="2" charset="-122"/>
                <a:cs typeface="宋体" panose="02010600030101010101" pitchFamily="2" charset="-122"/>
              </a:rPr>
              <a:t>—</a:t>
            </a:r>
            <a:r>
              <a:rPr lang="zh-CN" altLang="en-US" sz="3300" b="1" kern="0" dirty="0">
                <a:solidFill>
                  <a:srgbClr val="FF0000"/>
                </a:solidFill>
                <a:ea typeface="宋体" panose="02010600030101010101" pitchFamily="2" charset="-122"/>
                <a:cs typeface="宋体" panose="02010600030101010101" pitchFamily="2" charset="-122"/>
              </a:rPr>
              <a:t>不动产购置原价或者取得不动产时的作价）</a:t>
            </a:r>
            <a:r>
              <a:rPr lang="en-US" altLang="zh-CN" sz="3300" b="1" kern="0" dirty="0">
                <a:solidFill>
                  <a:srgbClr val="FF0000"/>
                </a:solidFill>
                <a:ea typeface="宋体" panose="02010600030101010101" pitchFamily="2" charset="-122"/>
                <a:cs typeface="宋体" panose="02010600030101010101" pitchFamily="2" charset="-122"/>
              </a:rPr>
              <a:t>÷</a:t>
            </a:r>
            <a:r>
              <a:rPr lang="zh-CN" altLang="en-US" sz="3300" b="1" kern="0" dirty="0">
                <a:solidFill>
                  <a:srgbClr val="FF0000"/>
                </a:solidFill>
                <a:ea typeface="宋体" panose="02010600030101010101" pitchFamily="2" charset="-122"/>
                <a:cs typeface="宋体" panose="02010600030101010101" pitchFamily="2" charset="-122"/>
              </a:rPr>
              <a:t>（</a:t>
            </a:r>
            <a:r>
              <a:rPr lang="en-US" altLang="zh-CN" sz="3300" b="1" kern="0" dirty="0">
                <a:solidFill>
                  <a:srgbClr val="FF0000"/>
                </a:solidFill>
                <a:ea typeface="宋体" panose="02010600030101010101" pitchFamily="2" charset="-122"/>
                <a:cs typeface="宋体" panose="02010600030101010101" pitchFamily="2" charset="-122"/>
              </a:rPr>
              <a:t>1+5%</a:t>
            </a:r>
            <a:r>
              <a:rPr lang="zh-CN" altLang="en-US" sz="3300" b="1" kern="0" dirty="0">
                <a:solidFill>
                  <a:srgbClr val="FF0000"/>
                </a:solidFill>
                <a:ea typeface="宋体" panose="02010600030101010101" pitchFamily="2" charset="-122"/>
                <a:cs typeface="宋体" panose="02010600030101010101" pitchFamily="2" charset="-122"/>
              </a:rPr>
              <a:t>）</a:t>
            </a:r>
            <a:r>
              <a:rPr lang="en-US" altLang="zh-CN" sz="3300" b="1" kern="0" dirty="0">
                <a:solidFill>
                  <a:srgbClr val="FF0000"/>
                </a:solidFill>
                <a:ea typeface="宋体" panose="02010600030101010101" pitchFamily="2" charset="-122"/>
                <a:cs typeface="宋体" panose="02010600030101010101" pitchFamily="2" charset="-122"/>
              </a:rPr>
              <a:t>×5</a:t>
            </a:r>
            <a:r>
              <a:rPr lang="en-US" altLang="zh-CN" sz="3300" b="1" kern="0" dirty="0" smtClean="0">
                <a:solidFill>
                  <a:srgbClr val="FF0000"/>
                </a:solidFill>
                <a:ea typeface="宋体" panose="02010600030101010101" pitchFamily="2" charset="-122"/>
                <a:cs typeface="宋体" panose="02010600030101010101" pitchFamily="2" charset="-122"/>
              </a:rPr>
              <a:t>%</a:t>
            </a:r>
          </a:p>
          <a:p>
            <a:pPr indent="421640">
              <a:lnSpc>
                <a:spcPct val="150000"/>
              </a:lnSpc>
              <a:spcAft>
                <a:spcPts val="0"/>
              </a:spcAft>
            </a:pPr>
            <a:endParaRPr lang="en-US" altLang="zh-CN" kern="0" dirty="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endParaRPr lang="en-US" altLang="zh-CN" kern="0" dirty="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纳税人按上述差额方法预缴税款，应提供合法有效凭证，合法有效凭证是指：税务部门监制的发票；法院判决书、裁定书、调解书、仲裁裁定书、公证债权文书；以及国家税务总局规定的其他凭证。</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无法提供合法有效凭证的，不得扣除其不动产购置原价或者取得不动产时的作价，应按全部价款和价外费用全额预缴税款。</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73545791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838446"/>
          </a:xfrm>
        </p:spPr>
        <p:txBody>
          <a:bodyPr>
            <a:normAutofit fontScale="90000"/>
          </a:bodyPr>
          <a:lstStyle/>
          <a:p>
            <a:pPr algn="ctr"/>
            <a:r>
              <a:rPr lang="zh-CN" altLang="zh-CN" sz="2400" b="1" dirty="0"/>
              <a:t>关于发布《纳税人跨区（县）转让不动产增值税征收管理操作办法（试行）》公告</a:t>
            </a:r>
            <a:r>
              <a:rPr lang="zh-CN" altLang="zh-CN" sz="2400" dirty="0"/>
              <a:t/>
            </a:r>
            <a:br>
              <a:rPr lang="zh-CN" altLang="zh-CN" sz="2400" dirty="0"/>
            </a:br>
            <a:r>
              <a:rPr lang="zh-CN" altLang="zh-CN" sz="2400" dirty="0"/>
              <a:t>文号： 上海市国家税务局公告</a:t>
            </a:r>
            <a:r>
              <a:rPr lang="en-US" altLang="zh-CN" sz="2400" dirty="0"/>
              <a:t>2016</a:t>
            </a:r>
            <a:r>
              <a:rPr lang="zh-CN" altLang="zh-CN" sz="2400" dirty="0"/>
              <a:t>年第</a:t>
            </a:r>
            <a:r>
              <a:rPr lang="en-US" altLang="zh-CN" sz="2400" dirty="0"/>
              <a:t>5</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10000"/>
          </a:bodyPr>
          <a:lstStyle/>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2. </a:t>
            </a:r>
            <a:r>
              <a:rPr lang="zh-CN" altLang="en-US" kern="0" dirty="0">
                <a:solidFill>
                  <a:srgbClr val="333333"/>
                </a:solidFill>
                <a:ea typeface="宋体" panose="02010600030101010101" pitchFamily="2" charset="-122"/>
                <a:cs typeface="宋体" panose="02010600030101010101" pitchFamily="2" charset="-122"/>
              </a:rPr>
              <a:t>纳税人（不含个体工商户转让购买的住房）转让</a:t>
            </a:r>
            <a:r>
              <a:rPr lang="zh-CN" altLang="en-US" kern="0" dirty="0">
                <a:solidFill>
                  <a:srgbClr val="FF0000"/>
                </a:solidFill>
                <a:ea typeface="宋体" panose="02010600030101010101" pitchFamily="2" charset="-122"/>
                <a:cs typeface="宋体" panose="02010600030101010101" pitchFamily="2" charset="-122"/>
              </a:rPr>
              <a:t>自建不动产</a:t>
            </a:r>
            <a:r>
              <a:rPr lang="zh-CN" altLang="en-US" kern="0" dirty="0">
                <a:solidFill>
                  <a:srgbClr val="333333"/>
                </a:solidFill>
                <a:ea typeface="宋体" panose="02010600030101010101" pitchFamily="2" charset="-122"/>
                <a:cs typeface="宋体" panose="02010600030101010101" pitchFamily="2" charset="-122"/>
              </a:rPr>
              <a:t>以取得的全部价款和价外费用为销售额。</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b="1" kern="0" dirty="0">
                <a:solidFill>
                  <a:srgbClr val="FF0000"/>
                </a:solidFill>
                <a:ea typeface="宋体" panose="02010600030101010101" pitchFamily="2" charset="-122"/>
                <a:cs typeface="宋体" panose="02010600030101010101" pitchFamily="2" charset="-122"/>
              </a:rPr>
              <a:t>应预缴税款</a:t>
            </a:r>
            <a:r>
              <a:rPr lang="en-US" altLang="zh-CN" b="1" kern="0" dirty="0">
                <a:solidFill>
                  <a:srgbClr val="FF0000"/>
                </a:solidFill>
                <a:ea typeface="宋体" panose="02010600030101010101" pitchFamily="2" charset="-122"/>
                <a:cs typeface="宋体" panose="02010600030101010101" pitchFamily="2" charset="-122"/>
              </a:rPr>
              <a:t>=</a:t>
            </a:r>
            <a:r>
              <a:rPr lang="zh-CN" altLang="en-US" b="1" kern="0" dirty="0">
                <a:solidFill>
                  <a:srgbClr val="FF0000"/>
                </a:solidFill>
                <a:ea typeface="宋体" panose="02010600030101010101" pitchFamily="2" charset="-122"/>
                <a:cs typeface="宋体" panose="02010600030101010101" pitchFamily="2" charset="-122"/>
              </a:rPr>
              <a:t>全部价款和价外费用</a:t>
            </a:r>
            <a:r>
              <a:rPr lang="en-US" altLang="zh-CN" b="1" kern="0" dirty="0">
                <a:solidFill>
                  <a:srgbClr val="FF0000"/>
                </a:solidFill>
                <a:ea typeface="宋体" panose="02010600030101010101" pitchFamily="2" charset="-122"/>
                <a:cs typeface="宋体" panose="02010600030101010101" pitchFamily="2" charset="-122"/>
              </a:rPr>
              <a:t>÷</a:t>
            </a:r>
            <a:r>
              <a:rPr lang="zh-CN" altLang="en-US" b="1" kern="0" dirty="0">
                <a:solidFill>
                  <a:srgbClr val="FF0000"/>
                </a:solidFill>
                <a:ea typeface="宋体" panose="02010600030101010101" pitchFamily="2" charset="-122"/>
                <a:cs typeface="宋体" panose="02010600030101010101" pitchFamily="2" charset="-122"/>
              </a:rPr>
              <a:t>（</a:t>
            </a:r>
            <a:r>
              <a:rPr lang="en-US" altLang="zh-CN" b="1" kern="0" dirty="0">
                <a:solidFill>
                  <a:srgbClr val="FF0000"/>
                </a:solidFill>
                <a:ea typeface="宋体" panose="02010600030101010101" pitchFamily="2" charset="-122"/>
                <a:cs typeface="宋体" panose="02010600030101010101" pitchFamily="2" charset="-122"/>
              </a:rPr>
              <a:t>1+5%</a:t>
            </a:r>
            <a:r>
              <a:rPr lang="zh-CN" altLang="en-US" b="1" kern="0" dirty="0">
                <a:solidFill>
                  <a:srgbClr val="FF0000"/>
                </a:solidFill>
                <a:ea typeface="宋体" panose="02010600030101010101" pitchFamily="2" charset="-122"/>
                <a:cs typeface="宋体" panose="02010600030101010101" pitchFamily="2" charset="-122"/>
              </a:rPr>
              <a:t>）</a:t>
            </a:r>
            <a:r>
              <a:rPr lang="en-US" altLang="zh-CN" b="1" kern="0" dirty="0">
                <a:solidFill>
                  <a:srgbClr val="FF0000"/>
                </a:solidFill>
                <a:ea typeface="宋体" panose="02010600030101010101" pitchFamily="2" charset="-122"/>
                <a:cs typeface="宋体" panose="02010600030101010101" pitchFamily="2" charset="-122"/>
              </a:rPr>
              <a:t>×5%</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3. </a:t>
            </a:r>
            <a:r>
              <a:rPr lang="zh-CN" altLang="en-US" kern="0" dirty="0">
                <a:solidFill>
                  <a:srgbClr val="333333"/>
                </a:solidFill>
                <a:ea typeface="宋体" panose="02010600030101010101" pitchFamily="2" charset="-122"/>
                <a:cs typeface="宋体" panose="02010600030101010101" pitchFamily="2" charset="-122"/>
              </a:rPr>
              <a:t>个体工商户转让本市范围内的住房，按照现行个人转让住房政策确定其征、免税。涉及征税的，按</a:t>
            </a:r>
            <a:r>
              <a:rPr lang="en-US" altLang="zh-CN" kern="0" dirty="0">
                <a:solidFill>
                  <a:srgbClr val="333333"/>
                </a:solidFill>
                <a:ea typeface="宋体" panose="02010600030101010101" pitchFamily="2" charset="-122"/>
                <a:cs typeface="宋体" panose="02010600030101010101" pitchFamily="2" charset="-122"/>
              </a:rPr>
              <a:t>5%</a:t>
            </a:r>
            <a:r>
              <a:rPr lang="zh-CN" altLang="en-US" kern="0" dirty="0">
                <a:solidFill>
                  <a:srgbClr val="333333"/>
                </a:solidFill>
                <a:ea typeface="宋体" panose="02010600030101010101" pitchFamily="2" charset="-122"/>
                <a:cs typeface="宋体" panose="02010600030101010101" pitchFamily="2" charset="-122"/>
              </a:rPr>
              <a:t>征收率在房产所在地税务机关预缴。</a:t>
            </a:r>
          </a:p>
          <a:p>
            <a:pPr indent="421640">
              <a:lnSpc>
                <a:spcPct val="150000"/>
              </a:lnSpc>
              <a:spcAft>
                <a:spcPts val="0"/>
              </a:spcAft>
            </a:pPr>
            <a:r>
              <a:rPr lang="zh-CN" altLang="en-US" kern="0" dirty="0" smtClean="0">
                <a:solidFill>
                  <a:srgbClr val="333333"/>
                </a:solidFill>
                <a:ea typeface="宋体" panose="02010600030101010101" pitchFamily="2" charset="-122"/>
                <a:cs typeface="宋体" panose="02010600030101010101" pitchFamily="2" charset="-122"/>
              </a:rPr>
              <a:t>。</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38119690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838446"/>
          </a:xfrm>
        </p:spPr>
        <p:txBody>
          <a:bodyPr>
            <a:normAutofit fontScale="90000"/>
          </a:bodyPr>
          <a:lstStyle/>
          <a:p>
            <a:pPr algn="ctr"/>
            <a:r>
              <a:rPr lang="zh-CN" altLang="zh-CN" sz="2400" b="1" dirty="0"/>
              <a:t>关于发布《纳税人跨区（县）转让不动产增值税征收管理操作办法（试行）》公告</a:t>
            </a:r>
            <a:r>
              <a:rPr lang="zh-CN" altLang="zh-CN" sz="2400" dirty="0"/>
              <a:t/>
            </a:r>
            <a:br>
              <a:rPr lang="zh-CN" altLang="zh-CN" sz="2400" dirty="0"/>
            </a:br>
            <a:r>
              <a:rPr lang="zh-CN" altLang="zh-CN" sz="2400" dirty="0"/>
              <a:t>文号： 上海市国家税务局公告</a:t>
            </a:r>
            <a:r>
              <a:rPr lang="en-US" altLang="zh-CN" sz="2400" dirty="0"/>
              <a:t>2016</a:t>
            </a:r>
            <a:r>
              <a:rPr lang="zh-CN" altLang="zh-CN" sz="2400" dirty="0"/>
              <a:t>年第</a:t>
            </a:r>
            <a:r>
              <a:rPr lang="en-US" altLang="zh-CN" sz="2400" dirty="0"/>
              <a:t>5</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nSpc>
                <a:spcPct val="140000"/>
              </a:lnSpc>
            </a:pPr>
            <a:r>
              <a:rPr lang="zh-CN" altLang="zh-CN" dirty="0" smtClean="0"/>
              <a:t>　</a:t>
            </a:r>
            <a:r>
              <a:rPr lang="zh-CN" altLang="en-US" sz="2600" kern="0" dirty="0">
                <a:solidFill>
                  <a:srgbClr val="333333"/>
                </a:solidFill>
                <a:ea typeface="宋体" panose="02010600030101010101" pitchFamily="2" charset="-122"/>
                <a:cs typeface="宋体" panose="02010600030101010101" pitchFamily="2" charset="-122"/>
              </a:rPr>
              <a:t>　　五、纳税申报</a:t>
            </a:r>
          </a:p>
          <a:p>
            <a:pPr indent="421640">
              <a:lnSpc>
                <a:spcPct val="140000"/>
              </a:lnSpc>
            </a:pPr>
            <a:r>
              <a:rPr lang="zh-CN" altLang="en-US" sz="2600" kern="0" dirty="0">
                <a:solidFill>
                  <a:srgbClr val="333333"/>
                </a:solidFill>
                <a:ea typeface="宋体" panose="02010600030101010101" pitchFamily="2" charset="-122"/>
                <a:cs typeface="宋体" panose="02010600030101010101" pitchFamily="2" charset="-122"/>
              </a:rPr>
              <a:t>　　纳税人跨区（县）转让不动产取得的收入应按规定向机构所在地主管税务机关办理纳税申报，已预缴的增值税税款可以在当期增值税应纳税额中抵减，抵减不完的，结转下期继续抵减。</a:t>
            </a:r>
          </a:p>
          <a:p>
            <a:pPr indent="421640">
              <a:lnSpc>
                <a:spcPct val="140000"/>
              </a:lnSpc>
            </a:pPr>
            <a:r>
              <a:rPr lang="zh-CN" altLang="en-US" sz="2600" kern="0" dirty="0">
                <a:solidFill>
                  <a:srgbClr val="333333"/>
                </a:solidFill>
                <a:ea typeface="宋体" panose="02010600030101010101" pitchFamily="2" charset="-122"/>
                <a:cs typeface="宋体" panose="02010600030101010101" pitchFamily="2" charset="-122"/>
              </a:rPr>
              <a:t>　　纳税人以预缴税款抵减应纳税额，应以完税凭证作为合法有效凭证。</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235216240"/>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纳税人跨区（县）提供不动产经营性租赁服务</a:t>
            </a:r>
            <a:r>
              <a:rPr lang="zh-CN" altLang="zh-CN" sz="2000" dirty="0"/>
              <a:t/>
            </a:r>
            <a:br>
              <a:rPr lang="zh-CN" altLang="zh-CN" sz="2000" dirty="0"/>
            </a:br>
            <a:r>
              <a:rPr lang="zh-CN" altLang="zh-CN" sz="2000" dirty="0"/>
              <a:t>　　</a:t>
            </a:r>
            <a:r>
              <a:rPr lang="zh-CN" altLang="zh-CN" sz="2000" b="1" dirty="0"/>
              <a:t>增值税征收管理操作办法（试行</a:t>
            </a:r>
            <a:r>
              <a:rPr lang="zh-CN" altLang="zh-CN" sz="2000" b="1" dirty="0" smtClean="0"/>
              <a:t>）</a:t>
            </a: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6</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fontScale="85000" lnSpcReduction="10000"/>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一、适用范围</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单位和个体工商户（以下简称纳税人）发生跨区（县）以经营租赁方式出租本市范围内不动产的行为，适用本办法。</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跨区（县）是指纳税人机构所在地与不动产所在地不在同一区县，具体行为包括以下类型：</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（一）外省市纳税人在本市出租不动产；</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（二）本市纳税人在本市跨区（县）出租不动产</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98218577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纳税人跨区（县）提供不动产经营性租赁服务</a:t>
            </a:r>
            <a:r>
              <a:rPr lang="zh-CN" altLang="zh-CN" sz="2000" dirty="0"/>
              <a:t/>
            </a:r>
            <a:br>
              <a:rPr lang="zh-CN" altLang="zh-CN" sz="2000" dirty="0"/>
            </a:br>
            <a:r>
              <a:rPr lang="zh-CN" altLang="zh-CN" sz="2000" dirty="0"/>
              <a:t>　　</a:t>
            </a:r>
            <a:r>
              <a:rPr lang="zh-CN" altLang="zh-CN" sz="2000" b="1" dirty="0"/>
              <a:t>增值税征收管理操作办法（试行</a:t>
            </a:r>
            <a:r>
              <a:rPr lang="zh-CN" altLang="zh-CN" sz="2000" b="1" dirty="0" smtClean="0"/>
              <a:t>）</a:t>
            </a: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6</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fontScale="70000" lnSpcReduction="20000"/>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　二、预征率</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纳税人预缴税款时，应将取得的租金收入（不含收取的押金）换算成不含税销售额，按照适用的预征率预缴税款。</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　（一）一般纳税人出租不动产适用一般计税方法计税的，预征率为</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3</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　（二）小规模纳税人和个体工商户出租不动产（不含个体工商户出租住房），适用简易计税方法计税的，预征率为</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％；一般纳税人出租其</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2016</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4</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30</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日前取得的不动产，选择简易计税方法计税的，预征率为</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（三）个体工商户出租住房，按照</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的征收率减按</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计征。</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61630163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纳税人跨区（县）提供不动产经营性租赁服务</a:t>
            </a:r>
            <a:r>
              <a:rPr lang="zh-CN" altLang="zh-CN" sz="2000" dirty="0"/>
              <a:t/>
            </a:r>
            <a:br>
              <a:rPr lang="zh-CN" altLang="zh-CN" sz="2000" dirty="0"/>
            </a:br>
            <a:r>
              <a:rPr lang="zh-CN" altLang="zh-CN" sz="2000" dirty="0"/>
              <a:t>　　</a:t>
            </a:r>
            <a:r>
              <a:rPr lang="zh-CN" altLang="zh-CN" sz="2000" b="1" dirty="0"/>
              <a:t>增值税征收管理操作办法（试行</a:t>
            </a:r>
            <a:r>
              <a:rPr lang="zh-CN" altLang="zh-CN" sz="2000" b="1" dirty="0" smtClean="0"/>
              <a:t>）</a:t>
            </a: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6</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fontScale="70000" lnSpcReduction="20000"/>
          </a:bodyPr>
          <a:lstStyle/>
          <a:p>
            <a:pPr indent="421640">
              <a:lnSpc>
                <a:spcPct val="150000"/>
              </a:lnSpc>
              <a:spcAft>
                <a:spcPts val="0"/>
              </a:spcAft>
            </a:pPr>
            <a:endParaRPr lang="en-US" altLang="zh-CN" kern="0" dirty="0" smtClean="0">
              <a:solidFill>
                <a:schemeClr val="tx1"/>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三、预缴税款计算</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　（一）适用一般计税方法计税的，按照以下公式计算应预缴税款：</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应预缴税款＝含税销售额</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1+11%</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×3%</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（二）适用简易计税方法计税的，按照以下公式计算应预缴税款：</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应预缴税款＝含税销售额</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×5%</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（三）个体工商户出租住房，按照以下公式计算应预缴税款：</a:t>
            </a: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应预缴税款＝含税销售额</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14212243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纳税人跨区（县）提供不动产经营性租赁服务</a:t>
            </a:r>
            <a:r>
              <a:rPr lang="zh-CN" altLang="zh-CN" sz="2000" dirty="0"/>
              <a:t/>
            </a:r>
            <a:br>
              <a:rPr lang="zh-CN" altLang="zh-CN" sz="2000" dirty="0"/>
            </a:br>
            <a:r>
              <a:rPr lang="zh-CN" altLang="zh-CN" sz="2000" dirty="0"/>
              <a:t>　　</a:t>
            </a:r>
            <a:r>
              <a:rPr lang="zh-CN" altLang="zh-CN" sz="2000" b="1" dirty="0"/>
              <a:t>增值税征收管理操作办法（试行</a:t>
            </a:r>
            <a:r>
              <a:rPr lang="zh-CN" altLang="zh-CN" sz="2000" b="1" dirty="0" smtClean="0"/>
              <a:t>）</a:t>
            </a: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6</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rgbClr val="FF0000"/>
                </a:solidFill>
                <a:latin typeface="宋体" panose="02010600030101010101" pitchFamily="2" charset="-122"/>
                <a:ea typeface="仿宋_GB2312"/>
                <a:cs typeface="Times New Roman" panose="02020603050405020304" pitchFamily="18" charset="0"/>
              </a:rPr>
              <a:t>　</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（三）机构所在地申报</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纳税人出租不动产取得的租金收入应按规定向机构所在地主管税务机关办理纳税申报，已预缴的增值税税款可以在当期增值税应纳税额中抵减，抵减不完的，结转下期继续抵减。</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239556610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纳税人跨区（县）提供不动产经营性租赁服务</a:t>
            </a:r>
            <a:r>
              <a:rPr lang="zh-CN" altLang="zh-CN" sz="2000" dirty="0"/>
              <a:t/>
            </a:r>
            <a:br>
              <a:rPr lang="zh-CN" altLang="zh-CN" sz="2000" dirty="0"/>
            </a:br>
            <a:r>
              <a:rPr lang="zh-CN" altLang="zh-CN" sz="2000" dirty="0"/>
              <a:t>　　</a:t>
            </a:r>
            <a:r>
              <a:rPr lang="zh-CN" altLang="zh-CN" sz="2000" b="1" dirty="0"/>
              <a:t>增值税征收管理操作办法（试行</a:t>
            </a:r>
            <a:r>
              <a:rPr lang="zh-CN" altLang="zh-CN" sz="2000" b="1" dirty="0" smtClean="0"/>
              <a:t>）</a:t>
            </a: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6</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六、其他事项</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小规模纳税人增值税应税销售额符合小微企业免征增值税条件的，其取得的跨区县不动产租金收入暂不实行预缴，需代开增值税发票的，应向不动产所在地税务机关申请代开。</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9060181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a:t>
            </a:r>
            <a:r>
              <a:rPr lang="zh-CN" altLang="en-US" sz="2800" dirty="0"/>
              <a:t>增试点实施办法</a:t>
            </a:r>
          </a:p>
        </p:txBody>
      </p:sp>
      <p:sp>
        <p:nvSpPr>
          <p:cNvPr id="3" name="副标题 2"/>
          <p:cNvSpPr>
            <a:spLocks noGrp="1"/>
          </p:cNvSpPr>
          <p:nvPr>
            <p:ph type="subTitle" idx="1"/>
          </p:nvPr>
        </p:nvSpPr>
        <p:spPr>
          <a:xfrm>
            <a:off x="687716" y="1500174"/>
            <a:ext cx="8099126" cy="4714908"/>
          </a:xfrm>
        </p:spPr>
        <p:txBody>
          <a:bodyPr>
            <a:normAutofit/>
          </a:bodyPr>
          <a:lstStyle/>
          <a:p>
            <a:pPr algn="ctr"/>
            <a:endParaRPr lang="en-US" altLang="zh-CN" kern="0" dirty="0" smtClean="0">
              <a:solidFill>
                <a:srgbClr val="333333"/>
              </a:solidFill>
              <a:ea typeface="微软雅黑"/>
              <a:cs typeface="宋体"/>
            </a:endParaRPr>
          </a:p>
          <a:p>
            <a:pPr algn="ctr"/>
            <a:r>
              <a:rPr lang="zh-CN" altLang="en-US" sz="3000" dirty="0" smtClean="0">
                <a:solidFill>
                  <a:schemeClr val="tx2"/>
                </a:solidFill>
                <a:latin typeface="+mj-lt"/>
                <a:ea typeface="+mj-ea"/>
                <a:cs typeface="+mj-cs"/>
              </a:rPr>
              <a:t>      中华人民共和国</a:t>
            </a:r>
            <a:r>
              <a:rPr lang="zh-CN" altLang="en-US" sz="3000" dirty="0" smtClean="0">
                <a:solidFill>
                  <a:srgbClr val="FF0000"/>
                </a:solidFill>
                <a:latin typeface="+mj-lt"/>
                <a:ea typeface="+mj-ea"/>
                <a:cs typeface="+mj-cs"/>
              </a:rPr>
              <a:t>境外（以下称境外）单位</a:t>
            </a:r>
            <a:r>
              <a:rPr lang="zh-CN" altLang="en-US" sz="3000" dirty="0" smtClean="0">
                <a:solidFill>
                  <a:schemeClr val="tx2"/>
                </a:solidFill>
                <a:latin typeface="+mj-lt"/>
                <a:ea typeface="+mj-ea"/>
                <a:cs typeface="+mj-cs"/>
              </a:rPr>
              <a:t>或者个人在</a:t>
            </a:r>
            <a:r>
              <a:rPr lang="zh-CN" altLang="en-US" sz="3000" dirty="0" smtClean="0">
                <a:solidFill>
                  <a:srgbClr val="FF0000"/>
                </a:solidFill>
                <a:latin typeface="+mj-lt"/>
                <a:ea typeface="+mj-ea"/>
                <a:cs typeface="+mj-cs"/>
              </a:rPr>
              <a:t>境内发生应税行为</a:t>
            </a:r>
            <a:r>
              <a:rPr lang="zh-CN" altLang="en-US" sz="3000" dirty="0" smtClean="0">
                <a:solidFill>
                  <a:schemeClr val="tx2"/>
                </a:solidFill>
                <a:latin typeface="+mj-lt"/>
                <a:ea typeface="+mj-ea"/>
                <a:cs typeface="+mj-cs"/>
              </a:rPr>
              <a:t>，在境内未设有经营机构的，以购买方为增值税扣缴义务人。</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关于发布《个人出租不动产代开增值税发票管理办法（试行）》的公告</a:t>
            </a:r>
            <a:r>
              <a:rPr lang="zh-CN" altLang="zh-CN" sz="2000" dirty="0"/>
              <a:t/>
            </a:r>
            <a:br>
              <a:rPr lang="zh-CN" altLang="zh-CN" sz="2000" dirty="0"/>
            </a:b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7</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第三条 私房出租，按照以下公式计算应纳税款：</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应纳税款＝含税销售额</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×1.5%</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12340319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关于发布《个人出租不动产代开增值税发票管理办法（试行）》的公告</a:t>
            </a:r>
            <a:r>
              <a:rPr lang="zh-CN" altLang="zh-CN" sz="2000" dirty="0"/>
              <a:t/>
            </a:r>
            <a:br>
              <a:rPr lang="zh-CN" altLang="zh-CN" sz="2000" dirty="0"/>
            </a:b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7</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fontScale="92500" lnSpcReduction="20000"/>
          </a:bodyPr>
          <a:lstStyle/>
          <a:p>
            <a:pPr indent="421640">
              <a:lnSpc>
                <a:spcPct val="150000"/>
              </a:lnSpc>
              <a:spcAft>
                <a:spcPts val="0"/>
              </a:spcAft>
            </a:pPr>
            <a:endParaRPr lang="en-US" altLang="zh-CN" kern="0" dirty="0" smtClean="0">
              <a:solidFill>
                <a:srgbClr val="333333"/>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第五条 个人出租不动产取得的月租金收入总计不超过</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3</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万元</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的，</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可享受小微企业免征增值税优惠政策</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；采取预收款形式的，</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可在预收款租赁期内平均分摊</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，分摊后的月租金收入总计不超过</a:t>
            </a:r>
            <a:r>
              <a:rPr lang="en-US" altLang="zh-CN" kern="100" spc="30" dirty="0">
                <a:solidFill>
                  <a:schemeClr val="tx1"/>
                </a:solidFill>
                <a:latin typeface="宋体" panose="02010600030101010101" pitchFamily="2" charset="-122"/>
                <a:ea typeface="仿宋_GB2312"/>
                <a:cs typeface="Times New Roman" panose="02020603050405020304" pitchFamily="18" charset="0"/>
              </a:rPr>
              <a:t>3</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万元的，可享受小微企业免征增值税优惠政策。</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rgbClr val="FF0000"/>
                </a:solidFill>
                <a:latin typeface="宋体" panose="02010600030101010101" pitchFamily="2" charset="-122"/>
                <a:ea typeface="仿宋_GB2312"/>
                <a:cs typeface="Times New Roman" panose="02020603050405020304" pitchFamily="18" charset="0"/>
              </a:rPr>
              <a:t>享受小微企业免征增值税优惠政策的租金收入不得申请代开增值税专用发票。</a:t>
            </a:r>
          </a:p>
          <a:p>
            <a:pPr indent="421640">
              <a:lnSpc>
                <a:spcPct val="150000"/>
              </a:lnSpc>
              <a:spcAft>
                <a:spcPts val="0"/>
              </a:spcAft>
            </a:pP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304785282"/>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a:bodyPr>
          <a:lstStyle/>
          <a:p>
            <a:pPr algn="ctr"/>
            <a:r>
              <a:rPr lang="zh-CN" altLang="zh-CN" sz="2000" b="1" dirty="0"/>
              <a:t>关于发布《个人出租不动产代开增值税发票管理办法（试行）》的公告</a:t>
            </a:r>
            <a:r>
              <a:rPr lang="zh-CN" altLang="zh-CN" sz="2000" dirty="0"/>
              <a:t/>
            </a:r>
            <a:br>
              <a:rPr lang="zh-CN" altLang="zh-CN" sz="2000" dirty="0"/>
            </a:br>
            <a:r>
              <a:rPr lang="en-US" altLang="zh-CN" sz="2000" b="1" dirty="0" smtClean="0"/>
              <a:t/>
            </a:r>
            <a:br>
              <a:rPr lang="en-US" altLang="zh-CN" sz="2000" b="1" dirty="0" smtClean="0"/>
            </a:br>
            <a:r>
              <a:rPr lang="zh-CN" altLang="zh-CN" sz="2400" dirty="0" smtClean="0"/>
              <a:t>文</a:t>
            </a:r>
            <a:r>
              <a:rPr lang="zh-CN" altLang="zh-CN" sz="2400" dirty="0"/>
              <a:t>号： 上海市国家税务局公告</a:t>
            </a:r>
            <a:r>
              <a:rPr lang="en-US" altLang="zh-CN" sz="2400" dirty="0">
                <a:solidFill>
                  <a:srgbClr val="FF0000"/>
                </a:solidFill>
              </a:rPr>
              <a:t>2016</a:t>
            </a:r>
            <a:r>
              <a:rPr lang="zh-CN" altLang="zh-CN" sz="2400" dirty="0">
                <a:solidFill>
                  <a:srgbClr val="FF0000"/>
                </a:solidFill>
              </a:rPr>
              <a:t>年</a:t>
            </a:r>
            <a:r>
              <a:rPr lang="zh-CN" altLang="zh-CN" sz="2400" dirty="0" smtClean="0">
                <a:solidFill>
                  <a:srgbClr val="FF0000"/>
                </a:solidFill>
              </a:rPr>
              <a:t>第</a:t>
            </a:r>
            <a:r>
              <a:rPr lang="en-US" altLang="zh-CN" sz="2400" dirty="0">
                <a:solidFill>
                  <a:srgbClr val="FF0000"/>
                </a:solidFill>
              </a:rPr>
              <a:t>7</a:t>
            </a:r>
            <a:r>
              <a:rPr lang="zh-CN" altLang="zh-CN" sz="2400" dirty="0" smtClean="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412776"/>
            <a:ext cx="8635276" cy="4680520"/>
          </a:xfrm>
        </p:spPr>
        <p:txBody>
          <a:bodyPr>
            <a:normAutofit fontScale="55000" lnSpcReduction="20000"/>
          </a:bodyPr>
          <a:lstStyle/>
          <a:p>
            <a:pPr indent="421640">
              <a:lnSpc>
                <a:spcPct val="150000"/>
              </a:lnSpc>
              <a:spcAft>
                <a:spcPts val="0"/>
              </a:spcAft>
            </a:pPr>
            <a:endParaRPr lang="en-US" altLang="zh-CN" kern="0" dirty="0" smtClean="0">
              <a:solidFill>
                <a:schemeClr val="tx1"/>
              </a:solidFill>
              <a:ea typeface="宋体" panose="02010600030101010101" pitchFamily="2" charset="-122"/>
              <a:cs typeface="宋体" panose="02010600030101010101" pitchFamily="2" charset="-122"/>
            </a:endParaRPr>
          </a:p>
          <a:p>
            <a:pPr indent="421640">
              <a:lnSpc>
                <a:spcPct val="150000"/>
              </a:lnSpc>
              <a:spcAft>
                <a:spcPts val="0"/>
              </a:spcAft>
            </a:pPr>
            <a:r>
              <a:rPr lang="zh-CN" altLang="en-US" kern="100" spc="30" dirty="0" smtClean="0">
                <a:solidFill>
                  <a:schemeClr val="tx1"/>
                </a:solidFill>
                <a:latin typeface="宋体" panose="02010600030101010101" pitchFamily="2" charset="-122"/>
                <a:ea typeface="仿宋_GB2312"/>
                <a:cs typeface="Times New Roman" panose="02020603050405020304" pitchFamily="18" charset="0"/>
              </a:rPr>
              <a:t>　</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第六条 个人取得私房出租收入</a:t>
            </a:r>
            <a:r>
              <a:rPr lang="zh-CN" altLang="en-US" b="1" kern="100" spc="30" dirty="0">
                <a:solidFill>
                  <a:srgbClr val="FF0000"/>
                </a:solidFill>
                <a:latin typeface="宋体" panose="02010600030101010101" pitchFamily="2" charset="-122"/>
                <a:ea typeface="仿宋_GB2312"/>
                <a:cs typeface="Times New Roman" panose="02020603050405020304" pitchFamily="18" charset="0"/>
              </a:rPr>
              <a:t>向不动产所在地主管税务机关</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或</a:t>
            </a:r>
            <a:r>
              <a:rPr lang="zh-CN" altLang="en-US" b="1" kern="100" spc="30" dirty="0">
                <a:solidFill>
                  <a:srgbClr val="FF0000"/>
                </a:solidFill>
                <a:latin typeface="宋体" panose="02010600030101010101" pitchFamily="2" charset="-122"/>
                <a:ea typeface="仿宋_GB2312"/>
                <a:cs typeface="Times New Roman" panose="02020603050405020304" pitchFamily="18" charset="0"/>
              </a:rPr>
              <a:t>委托代征点</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申请代开增值税发票时，应提供以下材料：</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（一）</a:t>
            </a:r>
            <a:r>
              <a:rPr lang="en-US" altLang="zh-CN" kern="100" spc="30" dirty="0">
                <a:solidFill>
                  <a:schemeClr val="tx1"/>
                </a:solidFill>
                <a:latin typeface="宋体" panose="02010600030101010101" pitchFamily="2" charset="-122"/>
                <a:ea typeface="仿宋_GB2312"/>
                <a:cs typeface="Times New Roman" panose="02020603050405020304" pitchFamily="18" charset="0"/>
              </a:rPr>
              <a:t>《</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代开增值税发票申请表</a:t>
            </a:r>
            <a:r>
              <a:rPr lang="en-US" altLang="zh-CN" kern="100" spc="30" dirty="0">
                <a:solidFill>
                  <a:schemeClr val="tx1"/>
                </a:solidFill>
                <a:latin typeface="宋体" panose="02010600030101010101" pitchFamily="2" charset="-122"/>
                <a:ea typeface="仿宋_GB2312"/>
                <a:cs typeface="Times New Roman" panose="02020603050405020304" pitchFamily="18" charset="0"/>
              </a:rPr>
              <a:t>》</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（二）不动产产权证明或商品房预售合同、房地产买卖合同等能证明不动产权属的复印件</a:t>
            </a:r>
            <a:r>
              <a:rPr lang="en-US" altLang="zh-CN" kern="100" spc="30" dirty="0">
                <a:solidFill>
                  <a:schemeClr val="tx1"/>
                </a:solidFill>
                <a:latin typeface="宋体" panose="02010600030101010101" pitchFamily="2" charset="-122"/>
                <a:ea typeface="仿宋_GB2312"/>
                <a:cs typeface="Times New Roman" panose="02020603050405020304" pitchFamily="18" charset="0"/>
              </a:rPr>
              <a:t>(</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首次办理时提供）；</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（三）出租方身份证件原件及复印件；</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（四）私房出租合同原件及复印件（首次办理时提供）；</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（五）出租方委托代理人申报的，应提供书面委托书及代理人的合法身份证明复印件；</a:t>
            </a:r>
          </a:p>
          <a:p>
            <a:pPr indent="421640">
              <a:lnSpc>
                <a:spcPct val="150000"/>
              </a:lnSpc>
              <a:spcAft>
                <a:spcPts val="0"/>
              </a:spcAft>
            </a:pPr>
            <a:r>
              <a:rPr lang="zh-CN" altLang="en-US" kern="100" spc="30" dirty="0">
                <a:solidFill>
                  <a:schemeClr val="tx1"/>
                </a:solidFill>
                <a:latin typeface="宋体" panose="02010600030101010101" pitchFamily="2" charset="-122"/>
                <a:ea typeface="仿宋_GB2312"/>
                <a:cs typeface="Times New Roman" panose="02020603050405020304" pitchFamily="18" charset="0"/>
              </a:rPr>
              <a:t>　　（六）承租方为个人的，提供个人身份证复印件；承租方为单位的，提供税务登记证或社会信用登记证（三证合一）复印件（首次办理时提供）。</a:t>
            </a:r>
          </a:p>
        </p:txBody>
      </p:sp>
    </p:spTree>
    <p:extLst>
      <p:ext uri="{BB962C8B-B14F-4D97-AF65-F5344CB8AC3E}">
        <p14:creationId xmlns:p14="http://schemas.microsoft.com/office/powerpoint/2010/main" val="420360012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解读：营改增</a:t>
            </a:r>
            <a:r>
              <a:rPr lang="zh-CN" altLang="zh-CN" sz="2800" dirty="0" smtClean="0"/>
              <a:t>后</a:t>
            </a:r>
            <a:r>
              <a:rPr lang="zh-CN" altLang="zh-CN" sz="2800" dirty="0"/>
              <a:t>契税 房产税 土地增值税 个人所得税</a:t>
            </a:r>
            <a:br>
              <a:rPr lang="zh-CN" altLang="zh-CN" sz="2800" dirty="0"/>
            </a:br>
            <a:r>
              <a:rPr lang="zh-CN" altLang="zh-CN" sz="2800" dirty="0"/>
              <a:t>计税依据问题的</a:t>
            </a:r>
            <a:r>
              <a:rPr lang="zh-CN" altLang="zh-CN" sz="2800" dirty="0" smtClean="0"/>
              <a:t>通知</a:t>
            </a:r>
            <a:r>
              <a:rPr lang="en-US" altLang="zh-CN" sz="2800" dirty="0" smtClean="0"/>
              <a:t>    </a:t>
            </a:r>
            <a:r>
              <a:rPr lang="zh-CN" altLang="zh-CN" sz="2400" dirty="0" smtClean="0"/>
              <a:t>财税</a:t>
            </a:r>
            <a:r>
              <a:rPr lang="zh-CN" altLang="zh-CN" sz="2400" dirty="0"/>
              <a:t>〔</a:t>
            </a:r>
            <a:r>
              <a:rPr lang="en-US" altLang="zh-CN" sz="2400" dirty="0"/>
              <a:t>2016</a:t>
            </a:r>
            <a:r>
              <a:rPr lang="zh-CN" altLang="zh-CN" sz="2400" dirty="0"/>
              <a:t>〕</a:t>
            </a:r>
            <a:r>
              <a:rPr lang="en-US" altLang="zh-CN" sz="2400" dirty="0"/>
              <a:t>43</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t>
            </a:r>
            <a:r>
              <a:rPr lang="zh-CN" altLang="zh-CN" kern="0" dirty="0" smtClean="0">
                <a:solidFill>
                  <a:srgbClr val="333333"/>
                </a:solidFill>
                <a:ea typeface="宋体" panose="02010600030101010101" pitchFamily="2" charset="-122"/>
                <a:cs typeface="宋体" panose="02010600030101010101" pitchFamily="2" charset="-122"/>
              </a:rPr>
              <a:t>一</a:t>
            </a:r>
            <a:r>
              <a:rPr lang="zh-CN" altLang="zh-CN" kern="0" dirty="0">
                <a:solidFill>
                  <a:srgbClr val="333333"/>
                </a:solidFill>
                <a:ea typeface="宋体" panose="02010600030101010101" pitchFamily="2" charset="-122"/>
                <a:cs typeface="宋体" panose="02010600030101010101" pitchFamily="2" charset="-122"/>
              </a:rPr>
              <a:t>、计征</a:t>
            </a:r>
            <a:r>
              <a:rPr lang="zh-CN" altLang="zh-CN" kern="0" dirty="0">
                <a:solidFill>
                  <a:srgbClr val="FF0000"/>
                </a:solidFill>
                <a:ea typeface="宋体" panose="02010600030101010101" pitchFamily="2" charset="-122"/>
                <a:cs typeface="宋体" panose="02010600030101010101" pitchFamily="2" charset="-122"/>
              </a:rPr>
              <a:t>契税</a:t>
            </a:r>
            <a:r>
              <a:rPr lang="zh-CN" altLang="zh-CN" kern="0" dirty="0">
                <a:solidFill>
                  <a:srgbClr val="333333"/>
                </a:solidFill>
                <a:ea typeface="宋体" panose="02010600030101010101" pitchFamily="2" charset="-122"/>
                <a:cs typeface="宋体" panose="02010600030101010101" pitchFamily="2" charset="-122"/>
              </a:rPr>
              <a:t>的成交价格不含增值税。</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a:t>
            </a:r>
            <a:r>
              <a:rPr lang="zh-CN" altLang="zh-CN" kern="0" dirty="0">
                <a:solidFill>
                  <a:srgbClr val="FF0000"/>
                </a:solidFill>
                <a:ea typeface="宋体" panose="02010600030101010101" pitchFamily="2" charset="-122"/>
                <a:cs typeface="宋体" panose="02010600030101010101" pitchFamily="2" charset="-122"/>
              </a:rPr>
              <a:t>房产出租</a:t>
            </a:r>
            <a:r>
              <a:rPr lang="zh-CN" altLang="zh-CN" kern="0" dirty="0">
                <a:solidFill>
                  <a:srgbClr val="333333"/>
                </a:solidFill>
                <a:ea typeface="宋体" panose="02010600030101010101" pitchFamily="2" charset="-122"/>
                <a:cs typeface="宋体" panose="02010600030101010101" pitchFamily="2" charset="-122"/>
              </a:rPr>
              <a:t>的，计征房产税的租金收入不含增值税。</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a:t>
            </a:r>
            <a:r>
              <a:rPr lang="zh-CN" altLang="zh-CN" kern="0" dirty="0">
                <a:solidFill>
                  <a:srgbClr val="FF0000"/>
                </a:solidFill>
                <a:ea typeface="宋体" panose="02010600030101010101" pitchFamily="2" charset="-122"/>
                <a:cs typeface="宋体" panose="02010600030101010101" pitchFamily="2" charset="-122"/>
              </a:rPr>
              <a:t>土地增值税</a:t>
            </a:r>
            <a:r>
              <a:rPr lang="zh-CN" altLang="zh-CN" kern="0" dirty="0">
                <a:solidFill>
                  <a:srgbClr val="333333"/>
                </a:solidFill>
                <a:ea typeface="宋体" panose="02010600030101010101" pitchFamily="2" charset="-122"/>
                <a:cs typeface="宋体" panose="02010600030101010101" pitchFamily="2" charset="-122"/>
              </a:rPr>
              <a:t>纳税人转让房地产取得的收入为不含增值税收入。</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《中华人民共和国土地增值税暂行条例》等规定的土地增值税扣除项目涉及的增值税</a:t>
            </a:r>
            <a:r>
              <a:rPr lang="zh-CN" altLang="zh-CN" kern="0" dirty="0">
                <a:solidFill>
                  <a:srgbClr val="FF0000"/>
                </a:solidFill>
                <a:ea typeface="宋体" panose="02010600030101010101" pitchFamily="2" charset="-122"/>
                <a:cs typeface="宋体" panose="02010600030101010101" pitchFamily="2" charset="-122"/>
              </a:rPr>
              <a:t>进项税额</a:t>
            </a:r>
            <a:r>
              <a:rPr lang="zh-CN" altLang="zh-CN" kern="0" dirty="0">
                <a:solidFill>
                  <a:srgbClr val="333333"/>
                </a:solidFill>
                <a:ea typeface="宋体" panose="02010600030101010101" pitchFamily="2" charset="-122"/>
                <a:cs typeface="宋体" panose="02010600030101010101" pitchFamily="2" charset="-122"/>
              </a:rPr>
              <a:t>，允许在销项税额中计算抵扣的，不计入扣除项目，不允许在销项税额中计算抵扣的，可以计入扣除项目。</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8170591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解读：营改增</a:t>
            </a:r>
            <a:r>
              <a:rPr lang="zh-CN" altLang="zh-CN" sz="2800" dirty="0" smtClean="0"/>
              <a:t>后</a:t>
            </a:r>
            <a:r>
              <a:rPr lang="zh-CN" altLang="zh-CN" sz="2800" dirty="0"/>
              <a:t>契税 房产税 土地增值税 个人所得税</a:t>
            </a:r>
            <a:br>
              <a:rPr lang="zh-CN" altLang="zh-CN" sz="2800" dirty="0"/>
            </a:br>
            <a:r>
              <a:rPr lang="zh-CN" altLang="zh-CN" sz="2800" dirty="0"/>
              <a:t>计税依据问题的</a:t>
            </a:r>
            <a:r>
              <a:rPr lang="zh-CN" altLang="zh-CN" sz="2800" dirty="0" smtClean="0"/>
              <a:t>通知</a:t>
            </a:r>
            <a:r>
              <a:rPr lang="en-US" altLang="zh-CN" sz="2800" dirty="0" smtClean="0"/>
              <a:t>    </a:t>
            </a:r>
            <a:r>
              <a:rPr lang="zh-CN" altLang="zh-CN" sz="2400" dirty="0" smtClean="0"/>
              <a:t>财税</a:t>
            </a:r>
            <a:r>
              <a:rPr lang="zh-CN" altLang="zh-CN" sz="2400" dirty="0"/>
              <a:t>〔</a:t>
            </a:r>
            <a:r>
              <a:rPr lang="en-US" altLang="zh-CN" sz="2400" dirty="0"/>
              <a:t>2016</a:t>
            </a:r>
            <a:r>
              <a:rPr lang="zh-CN" altLang="zh-CN" sz="2400" dirty="0"/>
              <a:t>〕</a:t>
            </a:r>
            <a:r>
              <a:rPr lang="en-US" altLang="zh-CN" sz="2400" dirty="0"/>
              <a:t>43</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indent="421640">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四、</a:t>
            </a:r>
            <a:r>
              <a:rPr lang="zh-CN" altLang="zh-CN" kern="0" dirty="0">
                <a:solidFill>
                  <a:srgbClr val="FF0000"/>
                </a:solidFill>
                <a:ea typeface="宋体" panose="02010600030101010101" pitchFamily="2" charset="-122"/>
                <a:cs typeface="宋体" panose="02010600030101010101" pitchFamily="2" charset="-122"/>
              </a:rPr>
              <a:t>个人转让房屋的个人所得税</a:t>
            </a:r>
            <a:r>
              <a:rPr lang="zh-CN" altLang="zh-CN" kern="0" dirty="0">
                <a:solidFill>
                  <a:srgbClr val="333333"/>
                </a:solidFill>
                <a:ea typeface="宋体" panose="02010600030101010101" pitchFamily="2" charset="-122"/>
                <a:cs typeface="宋体" panose="02010600030101010101" pitchFamily="2" charset="-122"/>
              </a:rPr>
              <a:t>应税收入不含增值税，其取得房屋时所支付价款中包含的增值税计入财产原值，计算转让所得时可扣除的税费不包括本次转让缴纳的增值税。</a:t>
            </a:r>
            <a:r>
              <a:rPr lang="en-US" altLang="zh-CN" kern="0" dirty="0">
                <a:solidFill>
                  <a:srgbClr val="333333"/>
                </a:solidFill>
                <a:ea typeface="宋体" panose="02010600030101010101" pitchFamily="2" charset="-122"/>
                <a:cs typeface="宋体" panose="02010600030101010101" pitchFamily="2" charset="-122"/>
              </a:rPr>
              <a:t>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a:t>
            </a:r>
            <a:r>
              <a:rPr lang="zh-CN" altLang="zh-CN" kern="0" dirty="0">
                <a:solidFill>
                  <a:srgbClr val="FF0000"/>
                </a:solidFill>
                <a:ea typeface="宋体" panose="02010600030101010101" pitchFamily="2" charset="-122"/>
                <a:cs typeface="宋体" panose="02010600030101010101" pitchFamily="2" charset="-122"/>
              </a:rPr>
              <a:t>个人出租房屋的个人所得税</a:t>
            </a:r>
            <a:r>
              <a:rPr lang="zh-CN" altLang="zh-CN" kern="0" dirty="0">
                <a:solidFill>
                  <a:srgbClr val="333333"/>
                </a:solidFill>
                <a:ea typeface="宋体" panose="02010600030101010101" pitchFamily="2" charset="-122"/>
                <a:cs typeface="宋体" panose="02010600030101010101" pitchFamily="2" charset="-122"/>
              </a:rPr>
              <a:t>应税收入不含增值税，计算房屋出租所得可扣除的税费不包括本次出租缴纳的增值税。</a:t>
            </a:r>
            <a:r>
              <a:rPr lang="zh-CN" altLang="zh-CN" kern="0" dirty="0">
                <a:solidFill>
                  <a:srgbClr val="FF0000"/>
                </a:solidFill>
                <a:ea typeface="宋体" panose="02010600030101010101" pitchFamily="2" charset="-122"/>
                <a:cs typeface="宋体" panose="02010600030101010101" pitchFamily="2" charset="-122"/>
              </a:rPr>
              <a:t>个人转租房屋的</a:t>
            </a:r>
            <a:r>
              <a:rPr lang="zh-CN" altLang="zh-CN" kern="0" dirty="0">
                <a:solidFill>
                  <a:srgbClr val="333333"/>
                </a:solidFill>
                <a:ea typeface="宋体" panose="02010600030101010101" pitchFamily="2" charset="-122"/>
                <a:cs typeface="宋体" panose="02010600030101010101" pitchFamily="2" charset="-122"/>
              </a:rPr>
              <a:t>，其向房屋出租方支付的租金及增值税额，在计算转租所得时予以扣除。</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402843039"/>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解读：营改增</a:t>
            </a:r>
            <a:r>
              <a:rPr lang="zh-CN" altLang="zh-CN" sz="2800" dirty="0" smtClean="0"/>
              <a:t>后</a:t>
            </a:r>
            <a:r>
              <a:rPr lang="zh-CN" altLang="zh-CN" sz="2800" dirty="0"/>
              <a:t>契税 房产税 土地增值税 个人所得税</a:t>
            </a:r>
            <a:br>
              <a:rPr lang="zh-CN" altLang="zh-CN" sz="2800" dirty="0"/>
            </a:br>
            <a:r>
              <a:rPr lang="zh-CN" altLang="zh-CN" sz="2800" dirty="0"/>
              <a:t>计税依据问题的</a:t>
            </a:r>
            <a:r>
              <a:rPr lang="zh-CN" altLang="zh-CN" sz="2800" dirty="0" smtClean="0"/>
              <a:t>通知</a:t>
            </a:r>
            <a:r>
              <a:rPr lang="en-US" altLang="zh-CN" sz="2800" dirty="0" smtClean="0"/>
              <a:t>    </a:t>
            </a:r>
            <a:r>
              <a:rPr lang="zh-CN" altLang="zh-CN" sz="2400" dirty="0" smtClean="0"/>
              <a:t>财税</a:t>
            </a:r>
            <a:r>
              <a:rPr lang="zh-CN" altLang="zh-CN" sz="2400" dirty="0"/>
              <a:t>〔</a:t>
            </a:r>
            <a:r>
              <a:rPr lang="en-US" altLang="zh-CN" sz="2400" dirty="0"/>
              <a:t>2016</a:t>
            </a:r>
            <a:r>
              <a:rPr lang="zh-CN" altLang="zh-CN" sz="2400" dirty="0"/>
              <a:t>〕</a:t>
            </a:r>
            <a:r>
              <a:rPr lang="en-US" altLang="zh-CN" sz="2400" dirty="0"/>
              <a:t>43</a:t>
            </a:r>
            <a:r>
              <a:rPr lang="zh-CN" altLang="zh-CN" sz="2400" dirty="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五、</a:t>
            </a:r>
            <a:r>
              <a:rPr lang="zh-CN" altLang="zh-CN" kern="0" dirty="0">
                <a:solidFill>
                  <a:srgbClr val="FF0000"/>
                </a:solidFill>
                <a:ea typeface="宋体" panose="02010600030101010101" pitchFamily="2" charset="-122"/>
                <a:cs typeface="宋体" panose="02010600030101010101" pitchFamily="2" charset="-122"/>
              </a:rPr>
              <a:t>免征增值税</a:t>
            </a:r>
            <a:r>
              <a:rPr lang="zh-CN" altLang="zh-CN" kern="0" dirty="0">
                <a:solidFill>
                  <a:srgbClr val="333333"/>
                </a:solidFill>
                <a:ea typeface="宋体" panose="02010600030101010101" pitchFamily="2" charset="-122"/>
                <a:cs typeface="宋体" panose="02010600030101010101" pitchFamily="2" charset="-122"/>
              </a:rPr>
              <a:t>的，确定计税依据时，成交价格、租金收入、转让房地产取得的收入不扣减增值税额。</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六、在计征上述税种时，</a:t>
            </a:r>
            <a:r>
              <a:rPr lang="zh-CN" altLang="zh-CN" kern="0" dirty="0">
                <a:solidFill>
                  <a:srgbClr val="FF0000"/>
                </a:solidFill>
                <a:ea typeface="宋体" panose="02010600030101010101" pitchFamily="2" charset="-122"/>
                <a:cs typeface="宋体" panose="02010600030101010101" pitchFamily="2" charset="-122"/>
              </a:rPr>
              <a:t>税务机关核定的计税价格或收入</a:t>
            </a:r>
            <a:r>
              <a:rPr lang="zh-CN" altLang="zh-CN" kern="0" dirty="0">
                <a:solidFill>
                  <a:srgbClr val="333333"/>
                </a:solidFill>
                <a:ea typeface="宋体" panose="02010600030101010101" pitchFamily="2" charset="-122"/>
                <a:cs typeface="宋体" panose="02010600030101010101" pitchFamily="2" charset="-122"/>
              </a:rPr>
              <a:t>不含增值税</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71406385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a:t>
            </a:r>
            <a:r>
              <a:rPr lang="zh-CN" altLang="zh-CN" sz="2800" dirty="0" smtClean="0"/>
              <a:t>关于</a:t>
            </a:r>
            <a:r>
              <a:rPr lang="zh-CN" altLang="zh-CN" sz="2800" dirty="0"/>
              <a:t>明确营改增试点若干征管问题</a:t>
            </a:r>
            <a:r>
              <a:rPr lang="zh-CN" altLang="zh-CN" sz="2800" dirty="0" smtClean="0"/>
              <a:t>的公告</a:t>
            </a:r>
            <a:r>
              <a:rPr lang="en-US" altLang="zh-CN" sz="2800" dirty="0" smtClean="0"/>
              <a:t>  2016</a:t>
            </a:r>
            <a:r>
              <a:rPr lang="zh-CN" altLang="zh-CN" sz="2800" dirty="0"/>
              <a:t>年第</a:t>
            </a:r>
            <a:r>
              <a:rPr lang="en-US" altLang="zh-CN" sz="2800" dirty="0"/>
              <a:t>26</a:t>
            </a:r>
            <a:r>
              <a:rPr lang="zh-CN" altLang="zh-CN" sz="2800" dirty="0"/>
              <a:t>号</a:t>
            </a:r>
          </a:p>
        </p:txBody>
      </p:sp>
      <p:sp>
        <p:nvSpPr>
          <p:cNvPr id="3" name="副标题 2"/>
          <p:cNvSpPr>
            <a:spLocks noGrp="1"/>
          </p:cNvSpPr>
          <p:nvPr>
            <p:ph type="subTitle" idx="1"/>
          </p:nvPr>
        </p:nvSpPr>
        <p:spPr>
          <a:xfrm>
            <a:off x="251520" y="1052736"/>
            <a:ext cx="8635276" cy="5040560"/>
          </a:xfrm>
        </p:spPr>
        <p:txBody>
          <a:bodyPr>
            <a:normAutofit fontScale="92500"/>
          </a:bodyPr>
          <a:lstStyle/>
          <a:p>
            <a:pPr indent="421640">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一、</a:t>
            </a:r>
            <a:r>
              <a:rPr lang="zh-CN" altLang="zh-CN" kern="0" dirty="0">
                <a:solidFill>
                  <a:srgbClr val="FF0000"/>
                </a:solidFill>
                <a:ea typeface="宋体" panose="02010600030101010101" pitchFamily="2" charset="-122"/>
                <a:cs typeface="宋体" panose="02010600030101010101" pitchFamily="2" charset="-122"/>
              </a:rPr>
              <a:t>餐饮行业增值税一般纳税人</a:t>
            </a:r>
            <a:r>
              <a:rPr lang="zh-CN" altLang="zh-CN" kern="0" dirty="0">
                <a:solidFill>
                  <a:srgbClr val="333333"/>
                </a:solidFill>
                <a:ea typeface="宋体" panose="02010600030101010101" pitchFamily="2" charset="-122"/>
                <a:cs typeface="宋体" panose="02010600030101010101" pitchFamily="2" charset="-122"/>
              </a:rPr>
              <a:t>购进农业生产者自产农产品，可以使用</a:t>
            </a:r>
            <a:r>
              <a:rPr lang="zh-CN" altLang="zh-CN" kern="0" dirty="0">
                <a:solidFill>
                  <a:srgbClr val="FF0000"/>
                </a:solidFill>
                <a:ea typeface="宋体" panose="02010600030101010101" pitchFamily="2" charset="-122"/>
                <a:cs typeface="宋体" panose="02010600030101010101" pitchFamily="2" charset="-122"/>
              </a:rPr>
              <a:t>国税机关监制的农产品收购发票</a:t>
            </a:r>
            <a:r>
              <a:rPr lang="zh-CN" altLang="zh-CN" kern="0" dirty="0">
                <a:solidFill>
                  <a:srgbClr val="333333"/>
                </a:solidFill>
                <a:ea typeface="宋体" panose="02010600030101010101" pitchFamily="2" charset="-122"/>
                <a:cs typeface="宋体" panose="02010600030101010101" pitchFamily="2" charset="-122"/>
              </a:rPr>
              <a:t>，按照现行规定计算抵扣进项税额。</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有条件的地区，应积极在餐饮行业推行农产品进项税额核定扣除办法，按照《财政部 国家税务总局关于在部分行业试行农产品增值税进项税额核定扣除办法的通知》（财税〔</a:t>
            </a:r>
            <a:r>
              <a:rPr lang="en-US" altLang="zh-CN" kern="0" dirty="0">
                <a:solidFill>
                  <a:srgbClr val="333333"/>
                </a:solidFill>
                <a:ea typeface="宋体" panose="02010600030101010101" pitchFamily="2" charset="-122"/>
                <a:cs typeface="宋体" panose="02010600030101010101" pitchFamily="2" charset="-122"/>
              </a:rPr>
              <a:t>2012</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38</a:t>
            </a:r>
            <a:r>
              <a:rPr lang="zh-CN" altLang="zh-CN" kern="0" dirty="0">
                <a:solidFill>
                  <a:srgbClr val="333333"/>
                </a:solidFill>
                <a:ea typeface="宋体" panose="02010600030101010101" pitchFamily="2" charset="-122"/>
                <a:cs typeface="宋体" panose="02010600030101010101" pitchFamily="2" charset="-122"/>
              </a:rPr>
              <a:t>号）有关规定计算抵扣进项税额。</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51699050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a:t>
            </a:r>
            <a:r>
              <a:rPr lang="zh-CN" altLang="zh-CN" sz="2800" dirty="0" smtClean="0"/>
              <a:t>关于</a:t>
            </a:r>
            <a:r>
              <a:rPr lang="zh-CN" altLang="zh-CN" sz="2800" dirty="0"/>
              <a:t>明确营改增试点若干征管问题</a:t>
            </a:r>
            <a:r>
              <a:rPr lang="zh-CN" altLang="zh-CN" sz="2800" dirty="0" smtClean="0"/>
              <a:t>的公告</a:t>
            </a:r>
            <a:r>
              <a:rPr lang="en-US" altLang="zh-CN" sz="2800" dirty="0" smtClean="0"/>
              <a:t>  2016</a:t>
            </a:r>
            <a:r>
              <a:rPr lang="zh-CN" altLang="zh-CN" sz="2800" dirty="0"/>
              <a:t>年第</a:t>
            </a:r>
            <a:r>
              <a:rPr lang="en-US" altLang="zh-CN" sz="2800" dirty="0"/>
              <a:t>26</a:t>
            </a:r>
            <a:r>
              <a:rPr lang="zh-CN" altLang="zh-CN" sz="2800" dirty="0"/>
              <a:t>号</a:t>
            </a:r>
          </a:p>
        </p:txBody>
      </p:sp>
      <p:sp>
        <p:nvSpPr>
          <p:cNvPr id="3" name="副标题 2"/>
          <p:cNvSpPr>
            <a:spLocks noGrp="1"/>
          </p:cNvSpPr>
          <p:nvPr>
            <p:ph type="subTitle" idx="1"/>
          </p:nvPr>
        </p:nvSpPr>
        <p:spPr>
          <a:xfrm>
            <a:off x="251520" y="1052736"/>
            <a:ext cx="8635276" cy="5040560"/>
          </a:xfrm>
        </p:spPr>
        <p:txBody>
          <a:bodyPr>
            <a:normAutofit/>
          </a:bodyPr>
          <a:lstStyle/>
          <a:p>
            <a:pPr indent="421640">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二、个人转让住房，在</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4</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30</a:t>
            </a:r>
            <a:r>
              <a:rPr lang="zh-CN" altLang="zh-CN" kern="0" dirty="0">
                <a:solidFill>
                  <a:srgbClr val="333333"/>
                </a:solidFill>
                <a:ea typeface="宋体" panose="02010600030101010101" pitchFamily="2" charset="-122"/>
                <a:cs typeface="宋体" panose="02010600030101010101" pitchFamily="2" charset="-122"/>
              </a:rPr>
              <a:t>日前已签订转让合同，</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1</a:t>
            </a:r>
            <a:r>
              <a:rPr lang="zh-CN" altLang="zh-CN" kern="0" dirty="0">
                <a:solidFill>
                  <a:srgbClr val="FF0000"/>
                </a:solidFill>
                <a:ea typeface="宋体" panose="02010600030101010101" pitchFamily="2" charset="-122"/>
                <a:cs typeface="宋体" panose="02010600030101010101" pitchFamily="2" charset="-122"/>
              </a:rPr>
              <a:t>日以后</a:t>
            </a:r>
            <a:r>
              <a:rPr lang="zh-CN" altLang="zh-CN" kern="0" dirty="0">
                <a:solidFill>
                  <a:srgbClr val="333333"/>
                </a:solidFill>
                <a:ea typeface="宋体" panose="02010600030101010101" pitchFamily="2" charset="-122"/>
                <a:cs typeface="宋体" panose="02010600030101010101" pitchFamily="2" charset="-122"/>
              </a:rPr>
              <a:t>办理产权变更事项的，</a:t>
            </a:r>
            <a:r>
              <a:rPr lang="zh-CN" altLang="zh-CN" kern="0" dirty="0">
                <a:solidFill>
                  <a:srgbClr val="FF0000"/>
                </a:solidFill>
                <a:ea typeface="宋体" panose="02010600030101010101" pitchFamily="2" charset="-122"/>
                <a:cs typeface="宋体" panose="02010600030101010101" pitchFamily="2" charset="-122"/>
              </a:rPr>
              <a:t>应缴纳增值税，不缴纳营业税</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三、按照现行规定，适用增值税</a:t>
            </a:r>
            <a:r>
              <a:rPr lang="zh-CN" altLang="zh-CN" kern="0" dirty="0">
                <a:solidFill>
                  <a:srgbClr val="FF0000"/>
                </a:solidFill>
                <a:ea typeface="宋体" panose="02010600030101010101" pitchFamily="2" charset="-122"/>
                <a:cs typeface="宋体" panose="02010600030101010101" pitchFamily="2" charset="-122"/>
              </a:rPr>
              <a:t>差额征收</a:t>
            </a:r>
            <a:r>
              <a:rPr lang="zh-CN" altLang="zh-CN" kern="0" dirty="0">
                <a:solidFill>
                  <a:srgbClr val="333333"/>
                </a:solidFill>
                <a:ea typeface="宋体" panose="02010600030101010101" pitchFamily="2" charset="-122"/>
                <a:cs typeface="宋体" panose="02010600030101010101" pitchFamily="2" charset="-122"/>
              </a:rPr>
              <a:t>政策的增值税</a:t>
            </a:r>
            <a:r>
              <a:rPr lang="zh-CN" altLang="zh-CN" kern="0" dirty="0">
                <a:solidFill>
                  <a:srgbClr val="FF0000"/>
                </a:solidFill>
                <a:ea typeface="宋体" panose="02010600030101010101" pitchFamily="2" charset="-122"/>
                <a:cs typeface="宋体" panose="02010600030101010101" pitchFamily="2" charset="-122"/>
              </a:rPr>
              <a:t>小规模纳税人</a:t>
            </a:r>
            <a:r>
              <a:rPr lang="zh-CN" altLang="zh-CN" kern="0" dirty="0">
                <a:solidFill>
                  <a:srgbClr val="333333"/>
                </a:solidFill>
                <a:ea typeface="宋体" panose="02010600030101010101" pitchFamily="2" charset="-122"/>
                <a:cs typeface="宋体" panose="02010600030101010101" pitchFamily="2" charset="-122"/>
              </a:rPr>
              <a:t>，以</a:t>
            </a:r>
            <a:r>
              <a:rPr lang="zh-CN" altLang="zh-CN" kern="0" dirty="0">
                <a:solidFill>
                  <a:srgbClr val="FF0000"/>
                </a:solidFill>
                <a:ea typeface="宋体" panose="02010600030101010101" pitchFamily="2" charset="-122"/>
                <a:cs typeface="宋体" panose="02010600030101010101" pitchFamily="2" charset="-122"/>
              </a:rPr>
              <a:t>差额前的销售额</a:t>
            </a:r>
            <a:r>
              <a:rPr lang="zh-CN" altLang="zh-CN" kern="0" dirty="0">
                <a:solidFill>
                  <a:srgbClr val="333333"/>
                </a:solidFill>
                <a:ea typeface="宋体" panose="02010600030101010101" pitchFamily="2" charset="-122"/>
                <a:cs typeface="宋体" panose="02010600030101010101" pitchFamily="2" charset="-122"/>
              </a:rPr>
              <a:t>确定是否可以享受</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万元（按季纳税</a:t>
            </a:r>
            <a:r>
              <a:rPr lang="en-US" altLang="zh-CN" kern="0" dirty="0">
                <a:solidFill>
                  <a:srgbClr val="333333"/>
                </a:solidFill>
                <a:ea typeface="宋体" panose="02010600030101010101" pitchFamily="2" charset="-122"/>
                <a:cs typeface="宋体" panose="02010600030101010101" pitchFamily="2" charset="-122"/>
              </a:rPr>
              <a:t>9</a:t>
            </a:r>
            <a:r>
              <a:rPr lang="zh-CN" altLang="zh-CN" kern="0" dirty="0">
                <a:solidFill>
                  <a:srgbClr val="333333"/>
                </a:solidFill>
                <a:ea typeface="宋体" panose="02010600030101010101" pitchFamily="2" charset="-122"/>
                <a:cs typeface="宋体" panose="02010600030101010101" pitchFamily="2" charset="-122"/>
              </a:rPr>
              <a:t>万元）以下免征增值税政策。</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138148683"/>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a:t>
            </a:r>
            <a:r>
              <a:rPr lang="zh-CN" altLang="zh-CN" sz="2800" dirty="0" smtClean="0"/>
              <a:t>关于</a:t>
            </a:r>
            <a:r>
              <a:rPr lang="zh-CN" altLang="zh-CN" sz="2800" dirty="0"/>
              <a:t>明确营改增试点若干征管问题</a:t>
            </a:r>
            <a:r>
              <a:rPr lang="zh-CN" altLang="zh-CN" sz="2800" dirty="0" smtClean="0"/>
              <a:t>的公告</a:t>
            </a:r>
            <a:r>
              <a:rPr lang="en-US" altLang="zh-CN" sz="2800" dirty="0" smtClean="0"/>
              <a:t>  2016</a:t>
            </a:r>
            <a:r>
              <a:rPr lang="zh-CN" altLang="zh-CN" sz="2800" dirty="0"/>
              <a:t>年第</a:t>
            </a:r>
            <a:r>
              <a:rPr lang="en-US" altLang="zh-CN" sz="2800" dirty="0"/>
              <a:t>26</a:t>
            </a:r>
            <a:r>
              <a:rPr lang="zh-CN" altLang="zh-CN" sz="2800" dirty="0"/>
              <a:t>号</a:t>
            </a:r>
          </a:p>
        </p:txBody>
      </p:sp>
      <p:sp>
        <p:nvSpPr>
          <p:cNvPr id="3" name="副标题 2"/>
          <p:cNvSpPr>
            <a:spLocks noGrp="1"/>
          </p:cNvSpPr>
          <p:nvPr>
            <p:ph type="subTitle" idx="1"/>
          </p:nvPr>
        </p:nvSpPr>
        <p:spPr>
          <a:xfrm>
            <a:off x="251520" y="1052736"/>
            <a:ext cx="8635276" cy="5040560"/>
          </a:xfrm>
        </p:spPr>
        <p:txBody>
          <a:bodyPr>
            <a:normAutofit/>
          </a:bodyPr>
          <a:lstStyle/>
          <a:p>
            <a:pPr indent="421640">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四、营改增后，</a:t>
            </a:r>
            <a:r>
              <a:rPr lang="zh-CN" altLang="zh-CN" kern="0" dirty="0">
                <a:solidFill>
                  <a:srgbClr val="FF0000"/>
                </a:solidFill>
                <a:ea typeface="宋体" panose="02010600030101010101" pitchFamily="2" charset="-122"/>
                <a:cs typeface="宋体" panose="02010600030101010101" pitchFamily="2" charset="-122"/>
              </a:rPr>
              <a:t>门票、过路（过桥）费发票</a:t>
            </a:r>
            <a:r>
              <a:rPr lang="zh-CN" altLang="zh-CN" kern="0" dirty="0">
                <a:solidFill>
                  <a:srgbClr val="333333"/>
                </a:solidFill>
                <a:ea typeface="宋体" panose="02010600030101010101" pitchFamily="2" charset="-122"/>
                <a:cs typeface="宋体" panose="02010600030101010101" pitchFamily="2" charset="-122"/>
              </a:rPr>
              <a:t>属于予以保留的票种，自</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1</a:t>
            </a:r>
            <a:r>
              <a:rPr lang="zh-CN" altLang="zh-CN" kern="0" dirty="0">
                <a:solidFill>
                  <a:srgbClr val="333333"/>
                </a:solidFill>
                <a:ea typeface="宋体" panose="02010600030101010101" pitchFamily="2" charset="-122"/>
                <a:cs typeface="宋体" panose="02010600030101010101" pitchFamily="2" charset="-122"/>
              </a:rPr>
              <a:t>日起，由国税机关监制管理。</a:t>
            </a:r>
            <a:r>
              <a:rPr lang="zh-CN" altLang="zh-CN" kern="0" dirty="0">
                <a:solidFill>
                  <a:srgbClr val="FF0000"/>
                </a:solidFill>
                <a:ea typeface="宋体" panose="02010600030101010101" pitchFamily="2" charset="-122"/>
                <a:cs typeface="宋体" panose="02010600030101010101" pitchFamily="2" charset="-122"/>
              </a:rPr>
              <a:t>原地税</a:t>
            </a:r>
            <a:r>
              <a:rPr lang="zh-CN" altLang="zh-CN" kern="0" dirty="0">
                <a:solidFill>
                  <a:srgbClr val="333333"/>
                </a:solidFill>
                <a:ea typeface="宋体" panose="02010600030101010101" pitchFamily="2" charset="-122"/>
                <a:cs typeface="宋体" panose="02010600030101010101" pitchFamily="2" charset="-122"/>
              </a:rPr>
              <a:t>机关监制的上述两类发票，可以延用</a:t>
            </a:r>
            <a:r>
              <a:rPr lang="zh-CN" altLang="zh-CN" kern="0" dirty="0">
                <a:solidFill>
                  <a:srgbClr val="FF0000"/>
                </a:solidFill>
                <a:ea typeface="宋体" panose="02010600030101010101" pitchFamily="2" charset="-122"/>
                <a:cs typeface="宋体" panose="02010600030101010101" pitchFamily="2" charset="-122"/>
              </a:rPr>
              <a:t>至</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zh-CN" kern="0" dirty="0">
                <a:solidFill>
                  <a:srgbClr val="FF0000"/>
                </a:solidFill>
                <a:ea typeface="宋体" panose="02010600030101010101" pitchFamily="2" charset="-122"/>
                <a:cs typeface="宋体" panose="02010600030101010101" pitchFamily="2" charset="-122"/>
              </a:rPr>
              <a:t>日</a:t>
            </a:r>
            <a:r>
              <a:rPr lang="zh-CN" altLang="zh-CN" kern="0" dirty="0">
                <a:solidFill>
                  <a:srgbClr val="333333"/>
                </a:solidFill>
                <a:ea typeface="宋体" panose="02010600030101010101" pitchFamily="2" charset="-122"/>
                <a:cs typeface="宋体" panose="02010600030101010101" pitchFamily="2" charset="-122"/>
              </a:rPr>
              <a:t>。</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495683225"/>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r>
              <a:rPr lang="zh-CN" altLang="en-US" sz="2800" dirty="0" smtClean="0"/>
              <a:t>解读：</a:t>
            </a:r>
            <a:r>
              <a:rPr lang="zh-CN" altLang="zh-CN" sz="2400" dirty="0"/>
              <a:t>营改增试点后调整中央与地方增值税收入划分过渡方案的</a:t>
            </a:r>
            <a:r>
              <a:rPr lang="zh-CN" altLang="zh-CN" sz="2400" dirty="0" smtClean="0"/>
              <a:t>通知</a:t>
            </a:r>
            <a:r>
              <a:rPr lang="en-US" altLang="zh-CN" sz="2400" dirty="0" smtClean="0"/>
              <a:t>     </a:t>
            </a:r>
            <a:r>
              <a:rPr lang="zh-CN" altLang="zh-CN" sz="2400" dirty="0" smtClean="0"/>
              <a:t>国</a:t>
            </a:r>
            <a:r>
              <a:rPr lang="zh-CN" altLang="zh-CN" sz="2400" dirty="0"/>
              <a:t>发〔</a:t>
            </a:r>
            <a:r>
              <a:rPr lang="en-US" altLang="zh-CN" sz="2400" dirty="0"/>
              <a:t>2016</a:t>
            </a:r>
            <a:r>
              <a:rPr lang="zh-CN" altLang="zh-CN" sz="2400" dirty="0"/>
              <a:t>〕</a:t>
            </a:r>
            <a:r>
              <a:rPr lang="en-US" altLang="zh-CN" sz="2400" dirty="0"/>
              <a:t>26</a:t>
            </a:r>
            <a:r>
              <a:rPr lang="zh-CN" altLang="zh-CN" sz="2400" dirty="0"/>
              <a:t>号</a:t>
            </a:r>
            <a:endParaRPr lang="zh-CN" altLang="zh-CN" sz="2800" dirty="0"/>
          </a:p>
        </p:txBody>
      </p:sp>
      <p:sp>
        <p:nvSpPr>
          <p:cNvPr id="3" name="副标题 2"/>
          <p:cNvSpPr>
            <a:spLocks noGrp="1"/>
          </p:cNvSpPr>
          <p:nvPr>
            <p:ph type="subTitle" idx="1"/>
          </p:nvPr>
        </p:nvSpPr>
        <p:spPr>
          <a:xfrm>
            <a:off x="251520" y="1052736"/>
            <a:ext cx="8635276" cy="5040560"/>
          </a:xfrm>
        </p:spPr>
        <p:txBody>
          <a:bodyPr>
            <a:normAutofit fontScale="70000" lnSpcReduction="20000"/>
          </a:bodyPr>
          <a:lstStyle/>
          <a:p>
            <a:pPr indent="421640">
              <a:lnSpc>
                <a:spcPct val="150000"/>
              </a:lnSpc>
              <a:spcAft>
                <a:spcPts val="0"/>
              </a:spcAft>
            </a:pPr>
            <a:r>
              <a:rPr lang="zh-CN" altLang="zh-CN" kern="0" dirty="0">
                <a:solidFill>
                  <a:srgbClr val="333333"/>
                </a:solidFill>
                <a:ea typeface="宋体" panose="02010600030101010101" pitchFamily="2" charset="-122"/>
                <a:cs typeface="宋体" panose="02010600030101010101" pitchFamily="2" charset="-122"/>
              </a:rPr>
              <a:t>　　　　</a:t>
            </a:r>
            <a:r>
              <a:rPr lang="zh-CN" altLang="zh-CN" b="1" kern="0" dirty="0">
                <a:solidFill>
                  <a:srgbClr val="333333"/>
                </a:solidFill>
                <a:ea typeface="宋体" panose="02010600030101010101" pitchFamily="2" charset="-122"/>
                <a:cs typeface="宋体" panose="02010600030101010101" pitchFamily="2" charset="-122"/>
              </a:rPr>
              <a:t>二、主要内容</a:t>
            </a:r>
            <a:r>
              <a:rPr lang="en-US" altLang="zh-CN" b="1" kern="0" dirty="0">
                <a:solidFill>
                  <a:srgbClr val="333333"/>
                </a:solidFill>
                <a:ea typeface="宋体" panose="02010600030101010101" pitchFamily="2" charset="-122"/>
                <a:cs typeface="宋体" panose="02010600030101010101" pitchFamily="2" charset="-122"/>
              </a:rPr>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（一）以</a:t>
            </a:r>
            <a:r>
              <a:rPr lang="en-US" altLang="zh-CN" kern="0" dirty="0">
                <a:solidFill>
                  <a:srgbClr val="FF0000"/>
                </a:solidFill>
                <a:ea typeface="宋体" panose="02010600030101010101" pitchFamily="2" charset="-122"/>
                <a:cs typeface="宋体" panose="02010600030101010101" pitchFamily="2" charset="-122"/>
              </a:rPr>
              <a:t>2014</a:t>
            </a:r>
            <a:r>
              <a:rPr lang="zh-CN" altLang="zh-CN" kern="0" dirty="0">
                <a:solidFill>
                  <a:srgbClr val="FF0000"/>
                </a:solidFill>
                <a:ea typeface="宋体" panose="02010600030101010101" pitchFamily="2" charset="-122"/>
                <a:cs typeface="宋体" panose="02010600030101010101" pitchFamily="2" charset="-122"/>
              </a:rPr>
              <a:t>年为基数核定中央返还和地方上缴基数。</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（二）所有行业企业缴纳的增值税均纳入中央和地方共享范围。</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a:t>
            </a:r>
            <a:r>
              <a:rPr lang="zh-CN" altLang="zh-CN" u="sng" kern="0" dirty="0">
                <a:solidFill>
                  <a:srgbClr val="FF0000"/>
                </a:solidFill>
                <a:ea typeface="宋体" panose="02010600030101010101" pitchFamily="2" charset="-122"/>
                <a:cs typeface="宋体" panose="02010600030101010101" pitchFamily="2" charset="-122"/>
              </a:rPr>
              <a:t>　（三）中央分享增值税的</a:t>
            </a:r>
            <a:r>
              <a:rPr lang="en-US" altLang="zh-CN" u="sng" kern="0" dirty="0">
                <a:solidFill>
                  <a:srgbClr val="FF0000"/>
                </a:solidFill>
                <a:ea typeface="宋体" panose="02010600030101010101" pitchFamily="2" charset="-122"/>
                <a:cs typeface="宋体" panose="02010600030101010101" pitchFamily="2" charset="-122"/>
              </a:rPr>
              <a:t>50%</a:t>
            </a:r>
            <a:r>
              <a:rPr lang="zh-CN" altLang="zh-CN" u="sng" kern="0" dirty="0">
                <a:solidFill>
                  <a:srgbClr val="FF0000"/>
                </a:solidFill>
                <a:ea typeface="宋体" panose="02010600030101010101" pitchFamily="2" charset="-122"/>
                <a:cs typeface="宋体" panose="02010600030101010101" pitchFamily="2" charset="-122"/>
              </a:rPr>
              <a:t>。</a:t>
            </a:r>
            <a:r>
              <a:rPr lang="en-US" altLang="zh-CN" u="sng" kern="0" dirty="0">
                <a:solidFill>
                  <a:srgbClr val="FF0000"/>
                </a:solidFill>
                <a:ea typeface="宋体" panose="02010600030101010101" pitchFamily="2" charset="-122"/>
                <a:cs typeface="宋体" panose="02010600030101010101" pitchFamily="2" charset="-122"/>
              </a:rPr>
              <a:t/>
            </a:r>
            <a:br>
              <a:rPr lang="en-US" altLang="zh-CN" u="sng" kern="0" dirty="0">
                <a:solidFill>
                  <a:srgbClr val="FF0000"/>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a:t>
            </a:r>
            <a:r>
              <a:rPr lang="zh-CN" altLang="zh-CN" u="sng" kern="0" dirty="0">
                <a:solidFill>
                  <a:srgbClr val="FF0000"/>
                </a:solidFill>
                <a:ea typeface="宋体" panose="02010600030101010101" pitchFamily="2" charset="-122"/>
                <a:cs typeface="宋体" panose="02010600030101010101" pitchFamily="2" charset="-122"/>
              </a:rPr>
              <a:t>（四）地方按税收缴纳地分享增值税的</a:t>
            </a:r>
            <a:r>
              <a:rPr lang="en-US" altLang="zh-CN" u="sng" kern="0" dirty="0">
                <a:solidFill>
                  <a:srgbClr val="FF0000"/>
                </a:solidFill>
                <a:ea typeface="宋体" panose="02010600030101010101" pitchFamily="2" charset="-122"/>
                <a:cs typeface="宋体" panose="02010600030101010101" pitchFamily="2" charset="-122"/>
              </a:rPr>
              <a:t>50%</a:t>
            </a:r>
            <a:r>
              <a:rPr lang="zh-CN" altLang="zh-CN" kern="0" dirty="0">
                <a:solidFill>
                  <a:srgbClr val="FF0000"/>
                </a:solidFill>
                <a:ea typeface="宋体" panose="02010600030101010101" pitchFamily="2" charset="-122"/>
                <a:cs typeface="宋体" panose="02010600030101010101" pitchFamily="2" charset="-122"/>
              </a:rPr>
              <a:t>。</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（五）中央上划收入通过税收返还方式给地方，确保地方既有财力不变。</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FF0000"/>
                </a:solidFill>
                <a:ea typeface="宋体" panose="02010600030101010101" pitchFamily="2" charset="-122"/>
                <a:cs typeface="宋体" panose="02010600030101010101" pitchFamily="2" charset="-122"/>
              </a:rPr>
              <a:t>　　（六）中央集中的收入增量通过均衡性转移支付分配给地方，主要用于加大对中西部地区的支持力度。</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a:t>
            </a:r>
            <a:r>
              <a:rPr lang="zh-CN" altLang="zh-CN" b="1" kern="0" dirty="0">
                <a:solidFill>
                  <a:srgbClr val="333333"/>
                </a:solidFill>
                <a:ea typeface="宋体" panose="02010600030101010101" pitchFamily="2" charset="-122"/>
                <a:cs typeface="宋体" panose="02010600030101010101" pitchFamily="2" charset="-122"/>
              </a:rPr>
              <a:t>三、实施时间和过渡期限</a:t>
            </a:r>
            <a:r>
              <a:rPr lang="en-US" altLang="zh-CN" b="1" kern="0" dirty="0">
                <a:solidFill>
                  <a:srgbClr val="333333"/>
                </a:solidFill>
                <a:ea typeface="宋体" panose="02010600030101010101" pitchFamily="2" charset="-122"/>
                <a:cs typeface="宋体" panose="02010600030101010101" pitchFamily="2" charset="-122"/>
              </a:rPr>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本方案与全面推开营改增试点同步实施，即自</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1</a:t>
            </a:r>
            <a:r>
              <a:rPr lang="zh-CN" altLang="zh-CN" kern="0" dirty="0">
                <a:solidFill>
                  <a:srgbClr val="333333"/>
                </a:solidFill>
                <a:ea typeface="宋体" panose="02010600030101010101" pitchFamily="2" charset="-122"/>
                <a:cs typeface="宋体" panose="02010600030101010101" pitchFamily="2" charset="-122"/>
              </a:rPr>
              <a:t>日起执行。过渡期暂定</a:t>
            </a:r>
            <a:r>
              <a:rPr lang="en-US" altLang="zh-CN" kern="0" dirty="0">
                <a:solidFill>
                  <a:srgbClr val="333333"/>
                </a:solidFill>
                <a:ea typeface="宋体" panose="02010600030101010101" pitchFamily="2" charset="-122"/>
                <a:cs typeface="宋体" panose="02010600030101010101" pitchFamily="2" charset="-122"/>
              </a:rPr>
              <a:t>2-3</a:t>
            </a:r>
            <a:r>
              <a:rPr lang="zh-CN" altLang="zh-CN" kern="0" dirty="0">
                <a:solidFill>
                  <a:srgbClr val="333333"/>
                </a:solidFill>
                <a:ea typeface="宋体" panose="02010600030101010101" pitchFamily="2" charset="-122"/>
                <a:cs typeface="宋体" panose="02010600030101010101" pitchFamily="2" charset="-122"/>
              </a:rPr>
              <a:t>年</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36629699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357158" y="928670"/>
            <a:ext cx="8501122" cy="5572164"/>
          </a:xfrm>
        </p:spPr>
        <p:txBody>
          <a:bodyPr>
            <a:normAutofit fontScale="70000" lnSpcReduction="20000"/>
          </a:bodyPr>
          <a:lstStyle/>
          <a:p>
            <a:pPr algn="ctr"/>
            <a:endParaRPr lang="en-US" altLang="zh-CN" kern="0" dirty="0" smtClean="0">
              <a:solidFill>
                <a:srgbClr val="333333"/>
              </a:solidFill>
              <a:ea typeface="微软雅黑"/>
              <a:cs typeface="宋体"/>
            </a:endParaRPr>
          </a:p>
          <a:p>
            <a:r>
              <a:rPr lang="zh-CN" altLang="en-US" sz="3600" dirty="0" smtClean="0">
                <a:solidFill>
                  <a:schemeClr val="tx2"/>
                </a:solidFill>
                <a:latin typeface="+mj-lt"/>
                <a:ea typeface="+mj-ea"/>
                <a:cs typeface="+mj-cs"/>
              </a:rPr>
              <a:t>第十条 销售服务、无形资产或者不动产，是指</a:t>
            </a:r>
            <a:r>
              <a:rPr lang="zh-CN" altLang="en-US" sz="3600" dirty="0" smtClean="0">
                <a:solidFill>
                  <a:srgbClr val="FF0000"/>
                </a:solidFill>
                <a:latin typeface="+mj-lt"/>
                <a:ea typeface="+mj-ea"/>
                <a:cs typeface="+mj-cs"/>
              </a:rPr>
              <a:t>有偿提供服务、有偿转让无形资产或者不动产</a:t>
            </a:r>
            <a:r>
              <a:rPr lang="zh-CN" altLang="en-US" sz="3600" dirty="0" smtClean="0">
                <a:solidFill>
                  <a:schemeClr val="tx2"/>
                </a:solidFill>
                <a:latin typeface="+mj-lt"/>
                <a:ea typeface="+mj-ea"/>
                <a:cs typeface="+mj-cs"/>
              </a:rPr>
              <a:t>，但属于下列</a:t>
            </a:r>
            <a:r>
              <a:rPr lang="zh-CN" altLang="en-US" sz="3600" dirty="0" smtClean="0">
                <a:solidFill>
                  <a:srgbClr val="FF0000"/>
                </a:solidFill>
                <a:latin typeface="+mj-lt"/>
                <a:ea typeface="+mj-ea"/>
                <a:cs typeface="+mj-cs"/>
              </a:rPr>
              <a:t>非经营活动</a:t>
            </a:r>
            <a:r>
              <a:rPr lang="zh-CN" altLang="en-US" sz="3600" dirty="0" smtClean="0">
                <a:solidFill>
                  <a:schemeClr val="tx2"/>
                </a:solidFill>
                <a:latin typeface="+mj-lt"/>
                <a:ea typeface="+mj-ea"/>
                <a:cs typeface="+mj-cs"/>
              </a:rPr>
              <a:t>的情形除外：</a:t>
            </a:r>
          </a:p>
          <a:p>
            <a:r>
              <a:rPr lang="zh-CN" altLang="en-US" sz="3600" dirty="0" smtClean="0">
                <a:solidFill>
                  <a:schemeClr val="tx2"/>
                </a:solidFill>
                <a:latin typeface="+mj-lt"/>
                <a:ea typeface="+mj-ea"/>
                <a:cs typeface="+mj-cs"/>
              </a:rPr>
              <a:t>（一）行政单位收取的同时满足以下条件的政府性基金或者行政事业性收费。</a:t>
            </a:r>
          </a:p>
          <a:p>
            <a:r>
              <a:rPr lang="en-US" altLang="en-US" sz="3600" dirty="0" smtClean="0">
                <a:solidFill>
                  <a:schemeClr val="tx2"/>
                </a:solidFill>
                <a:latin typeface="+mj-lt"/>
                <a:ea typeface="+mj-ea"/>
                <a:cs typeface="+mj-cs"/>
              </a:rPr>
              <a:t>1.</a:t>
            </a:r>
            <a:r>
              <a:rPr lang="zh-CN" altLang="en-US" sz="3600" dirty="0" smtClean="0">
                <a:solidFill>
                  <a:schemeClr val="tx2"/>
                </a:solidFill>
                <a:latin typeface="+mj-lt"/>
                <a:ea typeface="+mj-ea"/>
                <a:cs typeface="+mj-cs"/>
              </a:rPr>
              <a:t>由国务院或者财政部批准设立的政府性基金，由国务院或者省级人民政府及其财政、价格主管部门批准设立的行政事业性收费；</a:t>
            </a:r>
          </a:p>
          <a:p>
            <a:r>
              <a:rPr lang="en-US" altLang="en-US" sz="3600" dirty="0" smtClean="0">
                <a:solidFill>
                  <a:schemeClr val="tx2"/>
                </a:solidFill>
                <a:latin typeface="+mj-lt"/>
                <a:ea typeface="+mj-ea"/>
                <a:cs typeface="+mj-cs"/>
              </a:rPr>
              <a:t>2.</a:t>
            </a:r>
            <a:r>
              <a:rPr lang="zh-CN" altLang="en-US" sz="3600" dirty="0" smtClean="0">
                <a:solidFill>
                  <a:schemeClr val="tx2"/>
                </a:solidFill>
                <a:latin typeface="+mj-lt"/>
                <a:ea typeface="+mj-ea"/>
                <a:cs typeface="+mj-cs"/>
              </a:rPr>
              <a:t>收取时开具省级以上（含省级）财政部门监（印）制的财政票据；</a:t>
            </a:r>
          </a:p>
          <a:p>
            <a:r>
              <a:rPr lang="en-US" altLang="en-US" sz="3600" dirty="0" smtClean="0">
                <a:solidFill>
                  <a:schemeClr val="tx2"/>
                </a:solidFill>
                <a:latin typeface="+mj-lt"/>
                <a:ea typeface="+mj-ea"/>
                <a:cs typeface="+mj-cs"/>
              </a:rPr>
              <a:t>3.</a:t>
            </a:r>
            <a:r>
              <a:rPr lang="zh-CN" altLang="en-US" sz="3600" dirty="0" smtClean="0">
                <a:solidFill>
                  <a:schemeClr val="tx2"/>
                </a:solidFill>
                <a:latin typeface="+mj-lt"/>
                <a:ea typeface="+mj-ea"/>
                <a:cs typeface="+mj-cs"/>
              </a:rPr>
              <a:t>所收款项全额上缴财政。</a:t>
            </a:r>
          </a:p>
          <a:p>
            <a:r>
              <a:rPr lang="zh-CN" altLang="en-US" sz="3600" dirty="0" smtClean="0">
                <a:solidFill>
                  <a:schemeClr val="tx2"/>
                </a:solidFill>
                <a:latin typeface="+mj-lt"/>
                <a:ea typeface="+mj-ea"/>
                <a:cs typeface="+mj-cs"/>
              </a:rPr>
              <a:t>（二）单位或者个体工商户聘用的员工为本单位或者雇主提供取得工资的服务。</a:t>
            </a:r>
          </a:p>
          <a:p>
            <a:r>
              <a:rPr lang="zh-CN" altLang="en-US" sz="3600" dirty="0" smtClean="0">
                <a:solidFill>
                  <a:schemeClr val="tx2"/>
                </a:solidFill>
                <a:latin typeface="+mj-lt"/>
                <a:ea typeface="+mj-ea"/>
                <a:cs typeface="+mj-cs"/>
              </a:rPr>
              <a:t>（三）单位或者个体工商户为聘用的员工提供服务。</a:t>
            </a:r>
          </a:p>
          <a:p>
            <a:r>
              <a:rPr lang="zh-CN" altLang="en-US" sz="3600" dirty="0" smtClean="0">
                <a:solidFill>
                  <a:schemeClr val="tx2"/>
                </a:solidFill>
                <a:latin typeface="+mj-lt"/>
                <a:ea typeface="+mj-ea"/>
                <a:cs typeface="+mj-cs"/>
              </a:rPr>
              <a:t>（四）财政部和国家税务总局规定的其他情形。</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zh-CN" sz="2800" dirty="0"/>
              <a:t>关于进一步明确全面推开营改增试点有关劳务派遣服务、收费公路通行费抵扣等政策的</a:t>
            </a:r>
            <a:r>
              <a:rPr lang="zh-CN" altLang="zh-CN" sz="2800" dirty="0" smtClean="0"/>
              <a:t>通知</a:t>
            </a:r>
            <a:r>
              <a:rPr lang="en-US" altLang="zh-CN" sz="2800" dirty="0" smtClean="0"/>
              <a:t>     </a:t>
            </a:r>
            <a:r>
              <a:rPr lang="zh-CN" altLang="zh-CN" sz="2400" dirty="0" smtClean="0">
                <a:solidFill>
                  <a:srgbClr val="FF0000"/>
                </a:solidFill>
              </a:rPr>
              <a:t>财税</a:t>
            </a:r>
            <a:r>
              <a:rPr lang="zh-CN" altLang="zh-CN" sz="2400" dirty="0">
                <a:solidFill>
                  <a:srgbClr val="FF0000"/>
                </a:solidFill>
              </a:rPr>
              <a:t>〔</a:t>
            </a:r>
            <a:r>
              <a:rPr lang="en-US" altLang="zh-CN" sz="2400" dirty="0">
                <a:solidFill>
                  <a:srgbClr val="FF0000"/>
                </a:solidFill>
              </a:rPr>
              <a:t>2016</a:t>
            </a:r>
            <a:r>
              <a:rPr lang="zh-CN" altLang="zh-CN" sz="2400" dirty="0">
                <a:solidFill>
                  <a:srgbClr val="FF0000"/>
                </a:solidFill>
              </a:rPr>
              <a:t>〕</a:t>
            </a:r>
            <a:r>
              <a:rPr lang="en-US" altLang="zh-CN" sz="2400" dirty="0">
                <a:solidFill>
                  <a:srgbClr val="FF0000"/>
                </a:solidFill>
              </a:rPr>
              <a:t>47</a:t>
            </a:r>
            <a:r>
              <a:rPr lang="zh-CN" altLang="zh-CN" sz="2400" dirty="0">
                <a:solidFill>
                  <a:srgbClr val="FF0000"/>
                </a:solidFill>
              </a:rPr>
              <a:t>号</a:t>
            </a:r>
            <a:endParaRPr lang="zh-CN" altLang="en-US" sz="2800" dirty="0">
              <a:solidFill>
                <a:srgbClr val="FF0000"/>
              </a:solidFill>
            </a:endParaRPr>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lvl="0">
              <a:buClr>
                <a:srgbClr val="477AB1"/>
              </a:buClr>
            </a:pPr>
            <a:r>
              <a:rPr lang="zh-CN" altLang="zh-CN" b="1" dirty="0">
                <a:solidFill>
                  <a:prstClr val="black">
                    <a:tint val="75000"/>
                  </a:prstClr>
                </a:solidFill>
                <a:latin typeface="华文细黑" panose="02010600040101010101" pitchFamily="2" charset="-122"/>
                <a:ea typeface="华文细黑" panose="02010600040101010101" pitchFamily="2" charset="-122"/>
              </a:rPr>
              <a:t>劳务派遣服务政策</a:t>
            </a:r>
          </a:p>
          <a:p>
            <a:pPr lvl="0">
              <a:buClr>
                <a:srgbClr val="477AB1"/>
              </a:buClr>
            </a:pPr>
            <a:r>
              <a:rPr lang="zh-CN" altLang="zh-CN" b="1" dirty="0">
                <a:solidFill>
                  <a:prstClr val="black">
                    <a:tint val="75000"/>
                  </a:prstClr>
                </a:solidFill>
                <a:latin typeface="华文细黑" panose="02010600040101010101" pitchFamily="2" charset="-122"/>
                <a:ea typeface="华文细黑" panose="02010600040101010101" pitchFamily="2" charset="-122"/>
              </a:rPr>
              <a:t>　　</a:t>
            </a:r>
            <a:r>
              <a:rPr lang="zh-CN" altLang="zh-CN" b="1" dirty="0">
                <a:solidFill>
                  <a:srgbClr val="FF0000"/>
                </a:solidFill>
                <a:latin typeface="华文细黑" panose="02010600040101010101" pitchFamily="2" charset="-122"/>
                <a:ea typeface="华文细黑" panose="02010600040101010101" pitchFamily="2" charset="-122"/>
              </a:rPr>
              <a:t>一般纳税人</a:t>
            </a:r>
            <a:r>
              <a:rPr lang="zh-CN" altLang="zh-CN" b="1" dirty="0">
                <a:solidFill>
                  <a:prstClr val="black">
                    <a:tint val="75000"/>
                  </a:prstClr>
                </a:solidFill>
                <a:latin typeface="华文细黑" panose="02010600040101010101" pitchFamily="2" charset="-122"/>
                <a:ea typeface="华文细黑" panose="02010600040101010101" pitchFamily="2" charset="-122"/>
              </a:rPr>
              <a:t>提供</a:t>
            </a:r>
            <a:r>
              <a:rPr lang="zh-CN" altLang="zh-CN" b="1" dirty="0">
                <a:solidFill>
                  <a:srgbClr val="FF0000"/>
                </a:solidFill>
                <a:latin typeface="华文细黑" panose="02010600040101010101" pitchFamily="2" charset="-122"/>
                <a:ea typeface="华文细黑" panose="02010600040101010101" pitchFamily="2" charset="-122"/>
              </a:rPr>
              <a:t>劳务派遣</a:t>
            </a:r>
            <a:r>
              <a:rPr lang="zh-CN" altLang="zh-CN" b="1" dirty="0">
                <a:solidFill>
                  <a:prstClr val="black">
                    <a:tint val="75000"/>
                  </a:prstClr>
                </a:solidFill>
                <a:latin typeface="华文细黑" panose="02010600040101010101" pitchFamily="2" charset="-122"/>
                <a:ea typeface="华文细黑" panose="02010600040101010101" pitchFamily="2" charset="-122"/>
              </a:rPr>
              <a:t>服务，可以按照《财政部 国家税务总局关于全面推开营业税改征增值税试点的通知》（财税〔</a:t>
            </a:r>
            <a:r>
              <a:rPr lang="en-US" altLang="zh-CN" b="1" dirty="0">
                <a:solidFill>
                  <a:prstClr val="black">
                    <a:tint val="75000"/>
                  </a:prstClr>
                </a:solidFill>
                <a:latin typeface="华文细黑" panose="02010600040101010101" pitchFamily="2" charset="-122"/>
                <a:ea typeface="华文细黑" panose="02010600040101010101" pitchFamily="2" charset="-122"/>
              </a:rPr>
              <a:t>2016</a:t>
            </a:r>
            <a:r>
              <a:rPr lang="zh-CN" altLang="zh-CN" b="1" dirty="0">
                <a:solidFill>
                  <a:prstClr val="black">
                    <a:tint val="75000"/>
                  </a:prstClr>
                </a:solidFill>
                <a:latin typeface="华文细黑" panose="02010600040101010101" pitchFamily="2" charset="-122"/>
                <a:ea typeface="华文细黑" panose="02010600040101010101" pitchFamily="2" charset="-122"/>
              </a:rPr>
              <a:t>〕</a:t>
            </a:r>
            <a:r>
              <a:rPr lang="en-US" altLang="zh-CN" b="1" dirty="0">
                <a:solidFill>
                  <a:prstClr val="black">
                    <a:tint val="75000"/>
                  </a:prstClr>
                </a:solidFill>
                <a:latin typeface="华文细黑" panose="02010600040101010101" pitchFamily="2" charset="-122"/>
                <a:ea typeface="华文细黑" panose="02010600040101010101" pitchFamily="2" charset="-122"/>
              </a:rPr>
              <a:t>36</a:t>
            </a:r>
            <a:r>
              <a:rPr lang="zh-CN" altLang="zh-CN" b="1" dirty="0">
                <a:solidFill>
                  <a:prstClr val="black">
                    <a:tint val="75000"/>
                  </a:prstClr>
                </a:solidFill>
                <a:latin typeface="华文细黑" panose="02010600040101010101" pitchFamily="2" charset="-122"/>
                <a:ea typeface="华文细黑" panose="02010600040101010101" pitchFamily="2" charset="-122"/>
              </a:rPr>
              <a:t>号）的有关规定，以取得的全部价款和价外费用为销售额，按照一般计税方法计算缴纳增值税；也</a:t>
            </a:r>
            <a:r>
              <a:rPr lang="zh-CN" altLang="zh-CN" b="1" dirty="0">
                <a:solidFill>
                  <a:srgbClr val="FF0000"/>
                </a:solidFill>
                <a:latin typeface="华文细黑" panose="02010600040101010101" pitchFamily="2" charset="-122"/>
                <a:ea typeface="华文细黑" panose="02010600040101010101" pitchFamily="2" charset="-122"/>
              </a:rPr>
              <a:t>可以选择差额纳税</a:t>
            </a:r>
            <a:r>
              <a:rPr lang="zh-CN" altLang="zh-CN" b="1" dirty="0">
                <a:solidFill>
                  <a:prstClr val="black">
                    <a:tint val="75000"/>
                  </a:prstClr>
                </a:solidFill>
                <a:latin typeface="华文细黑" panose="02010600040101010101" pitchFamily="2" charset="-122"/>
                <a:ea typeface="华文细黑" panose="02010600040101010101" pitchFamily="2" charset="-122"/>
              </a:rPr>
              <a:t>，以取得的全部价款和价外费用，扣除代用工单位支付给劳务派遣员工的工资、福利和为其办理社会保险及住房公积金后的余额为销售额，</a:t>
            </a:r>
            <a:r>
              <a:rPr lang="zh-CN" altLang="zh-CN" b="1" dirty="0">
                <a:solidFill>
                  <a:srgbClr val="FF0000"/>
                </a:solidFill>
                <a:latin typeface="华文细黑" panose="02010600040101010101" pitchFamily="2" charset="-122"/>
                <a:ea typeface="华文细黑" panose="02010600040101010101" pitchFamily="2" charset="-122"/>
              </a:rPr>
              <a:t>按照简易计税方法依</a:t>
            </a:r>
            <a:r>
              <a:rPr lang="en-US" altLang="zh-CN" b="1" dirty="0">
                <a:solidFill>
                  <a:srgbClr val="FF0000"/>
                </a:solidFill>
                <a:latin typeface="华文细黑" panose="02010600040101010101" pitchFamily="2" charset="-122"/>
                <a:ea typeface="华文细黑" panose="02010600040101010101" pitchFamily="2" charset="-122"/>
              </a:rPr>
              <a:t>5%</a:t>
            </a:r>
            <a:r>
              <a:rPr lang="zh-CN" altLang="zh-CN" b="1" dirty="0">
                <a:solidFill>
                  <a:srgbClr val="FF0000"/>
                </a:solidFill>
                <a:latin typeface="华文细黑" panose="02010600040101010101" pitchFamily="2" charset="-122"/>
                <a:ea typeface="华文细黑" panose="02010600040101010101" pitchFamily="2" charset="-122"/>
              </a:rPr>
              <a:t>的征收率</a:t>
            </a:r>
            <a:r>
              <a:rPr lang="zh-CN" altLang="zh-CN" b="1" dirty="0">
                <a:solidFill>
                  <a:prstClr val="black">
                    <a:tint val="75000"/>
                  </a:prstClr>
                </a:solidFill>
                <a:latin typeface="华文细黑" panose="02010600040101010101" pitchFamily="2" charset="-122"/>
                <a:ea typeface="华文细黑" panose="02010600040101010101" pitchFamily="2" charset="-122"/>
              </a:rPr>
              <a:t>计算缴纳增值税</a:t>
            </a:r>
            <a:r>
              <a:rPr lang="zh-CN" altLang="zh-CN" b="1" dirty="0" smtClean="0">
                <a:solidFill>
                  <a:prstClr val="black">
                    <a:tint val="75000"/>
                  </a:prstClr>
                </a:solidFill>
                <a:latin typeface="华文细黑" panose="02010600040101010101" pitchFamily="2" charset="-122"/>
                <a:ea typeface="华文细黑" panose="02010600040101010101" pitchFamily="2" charset="-122"/>
              </a:rPr>
              <a:t>。</a:t>
            </a:r>
            <a:endParaRPr lang="en-US" altLang="zh-CN" b="1" dirty="0" smtClean="0">
              <a:solidFill>
                <a:prstClr val="black">
                  <a:tint val="75000"/>
                </a:prstClr>
              </a:solidFill>
              <a:latin typeface="华文细黑" panose="02010600040101010101" pitchFamily="2" charset="-122"/>
              <a:ea typeface="华文细黑" panose="02010600040101010101" pitchFamily="2" charset="-122"/>
            </a:endParaRPr>
          </a:p>
          <a:p>
            <a:pPr lvl="0">
              <a:buClr>
                <a:srgbClr val="477AB1"/>
              </a:buClr>
            </a:pPr>
            <a:endParaRPr lang="zh-CN" altLang="zh-CN" b="1" dirty="0">
              <a:solidFill>
                <a:prstClr val="black">
                  <a:tint val="75000"/>
                </a:prstClr>
              </a:solidFill>
              <a:latin typeface="华文细黑" panose="02010600040101010101" pitchFamily="2" charset="-122"/>
              <a:ea typeface="华文细黑" panose="02010600040101010101" pitchFamily="2" charset="-122"/>
            </a:endParaRPr>
          </a:p>
          <a:p>
            <a:pPr lvl="0">
              <a:buClr>
                <a:srgbClr val="477AB1"/>
              </a:buClr>
            </a:pPr>
            <a:r>
              <a:rPr lang="zh-CN" altLang="zh-CN" b="1" dirty="0">
                <a:solidFill>
                  <a:prstClr val="black">
                    <a:tint val="75000"/>
                  </a:prstClr>
                </a:solidFill>
                <a:latin typeface="华文细黑" panose="02010600040101010101" pitchFamily="2" charset="-122"/>
                <a:ea typeface="华文细黑" panose="02010600040101010101" pitchFamily="2" charset="-122"/>
              </a:rPr>
              <a:t>　　</a:t>
            </a:r>
            <a:r>
              <a:rPr lang="zh-CN" altLang="zh-CN" b="1" dirty="0">
                <a:solidFill>
                  <a:srgbClr val="FF0000"/>
                </a:solidFill>
                <a:latin typeface="华文细黑" panose="02010600040101010101" pitchFamily="2" charset="-122"/>
                <a:ea typeface="华文细黑" panose="02010600040101010101" pitchFamily="2" charset="-122"/>
              </a:rPr>
              <a:t>小规模纳税人提供劳务派遣服务</a:t>
            </a:r>
            <a:r>
              <a:rPr lang="zh-CN" altLang="zh-CN" b="1" dirty="0">
                <a:solidFill>
                  <a:prstClr val="black">
                    <a:tint val="75000"/>
                  </a:prstClr>
                </a:solidFill>
                <a:latin typeface="华文细黑" panose="02010600040101010101" pitchFamily="2" charset="-122"/>
                <a:ea typeface="华文细黑" panose="02010600040101010101" pitchFamily="2" charset="-122"/>
              </a:rPr>
              <a:t>，可以按照《财政部 国家税务总局关于全面推开营业税改征增值税试点的通知》（财税〔</a:t>
            </a:r>
            <a:r>
              <a:rPr lang="en-US" altLang="zh-CN" b="1" dirty="0">
                <a:solidFill>
                  <a:prstClr val="black">
                    <a:tint val="75000"/>
                  </a:prstClr>
                </a:solidFill>
                <a:latin typeface="华文细黑" panose="02010600040101010101" pitchFamily="2" charset="-122"/>
                <a:ea typeface="华文细黑" panose="02010600040101010101" pitchFamily="2" charset="-122"/>
              </a:rPr>
              <a:t>2016</a:t>
            </a:r>
            <a:r>
              <a:rPr lang="zh-CN" altLang="zh-CN" b="1" dirty="0">
                <a:solidFill>
                  <a:prstClr val="black">
                    <a:tint val="75000"/>
                  </a:prstClr>
                </a:solidFill>
                <a:latin typeface="华文细黑" panose="02010600040101010101" pitchFamily="2" charset="-122"/>
                <a:ea typeface="华文细黑" panose="02010600040101010101" pitchFamily="2" charset="-122"/>
              </a:rPr>
              <a:t>〕</a:t>
            </a:r>
            <a:r>
              <a:rPr lang="en-US" altLang="zh-CN" b="1" dirty="0">
                <a:solidFill>
                  <a:prstClr val="black">
                    <a:tint val="75000"/>
                  </a:prstClr>
                </a:solidFill>
                <a:latin typeface="华文细黑" panose="02010600040101010101" pitchFamily="2" charset="-122"/>
                <a:ea typeface="华文细黑" panose="02010600040101010101" pitchFamily="2" charset="-122"/>
              </a:rPr>
              <a:t>36</a:t>
            </a:r>
            <a:r>
              <a:rPr lang="zh-CN" altLang="zh-CN" b="1" dirty="0">
                <a:solidFill>
                  <a:prstClr val="black">
                    <a:tint val="75000"/>
                  </a:prstClr>
                </a:solidFill>
                <a:latin typeface="华文细黑" panose="02010600040101010101" pitchFamily="2" charset="-122"/>
                <a:ea typeface="华文细黑" panose="02010600040101010101" pitchFamily="2" charset="-122"/>
              </a:rPr>
              <a:t>号）的有关规定，</a:t>
            </a:r>
            <a:r>
              <a:rPr lang="zh-CN" altLang="zh-CN" b="1" dirty="0">
                <a:solidFill>
                  <a:srgbClr val="FF0000"/>
                </a:solidFill>
                <a:latin typeface="华文细黑" panose="02010600040101010101" pitchFamily="2" charset="-122"/>
                <a:ea typeface="华文细黑" panose="02010600040101010101" pitchFamily="2" charset="-122"/>
              </a:rPr>
              <a:t>以取得的全部价款和价外费用为销售额，按照简易计税方法依</a:t>
            </a:r>
            <a:r>
              <a:rPr lang="en-US" altLang="zh-CN" b="1" dirty="0">
                <a:solidFill>
                  <a:srgbClr val="FF0000"/>
                </a:solidFill>
                <a:latin typeface="华文细黑" panose="02010600040101010101" pitchFamily="2" charset="-122"/>
                <a:ea typeface="华文细黑" panose="02010600040101010101" pitchFamily="2" charset="-122"/>
              </a:rPr>
              <a:t>3%</a:t>
            </a:r>
            <a:r>
              <a:rPr lang="zh-CN" altLang="zh-CN" b="1" dirty="0">
                <a:solidFill>
                  <a:srgbClr val="FF0000"/>
                </a:solidFill>
                <a:latin typeface="华文细黑" panose="02010600040101010101" pitchFamily="2" charset="-122"/>
                <a:ea typeface="华文细黑" panose="02010600040101010101" pitchFamily="2" charset="-122"/>
              </a:rPr>
              <a:t>的征收率</a:t>
            </a:r>
            <a:r>
              <a:rPr lang="zh-CN" altLang="zh-CN" b="1" dirty="0">
                <a:solidFill>
                  <a:prstClr val="black">
                    <a:tint val="75000"/>
                  </a:prstClr>
                </a:solidFill>
                <a:latin typeface="华文细黑" panose="02010600040101010101" pitchFamily="2" charset="-122"/>
                <a:ea typeface="华文细黑" panose="02010600040101010101" pitchFamily="2" charset="-122"/>
              </a:rPr>
              <a:t>计算缴纳增值税；也可以选择差额纳税，以取得的全部价款和价外费用，扣除代用工单位支付给劳务派遣员工的工资、福利和为其办理社会保险及住房公积金后的余额为销售额，</a:t>
            </a:r>
            <a:r>
              <a:rPr lang="zh-CN" altLang="zh-CN" b="1" dirty="0">
                <a:solidFill>
                  <a:srgbClr val="FF0000"/>
                </a:solidFill>
                <a:latin typeface="华文细黑" panose="02010600040101010101" pitchFamily="2" charset="-122"/>
                <a:ea typeface="华文细黑" panose="02010600040101010101" pitchFamily="2" charset="-122"/>
              </a:rPr>
              <a:t>按照简易计税方法依</a:t>
            </a:r>
            <a:r>
              <a:rPr lang="en-US" altLang="zh-CN" b="1" dirty="0">
                <a:solidFill>
                  <a:srgbClr val="FF0000"/>
                </a:solidFill>
                <a:latin typeface="华文细黑" panose="02010600040101010101" pitchFamily="2" charset="-122"/>
                <a:ea typeface="华文细黑" panose="02010600040101010101" pitchFamily="2" charset="-122"/>
              </a:rPr>
              <a:t>5%</a:t>
            </a:r>
            <a:r>
              <a:rPr lang="zh-CN" altLang="zh-CN" b="1" dirty="0">
                <a:solidFill>
                  <a:srgbClr val="FF0000"/>
                </a:solidFill>
                <a:latin typeface="华文细黑" panose="02010600040101010101" pitchFamily="2" charset="-122"/>
                <a:ea typeface="华文细黑" panose="02010600040101010101" pitchFamily="2" charset="-122"/>
              </a:rPr>
              <a:t>的征收率</a:t>
            </a:r>
            <a:r>
              <a:rPr lang="zh-CN" altLang="zh-CN" b="1" dirty="0">
                <a:solidFill>
                  <a:prstClr val="black">
                    <a:tint val="75000"/>
                  </a:prstClr>
                </a:solidFill>
                <a:latin typeface="华文细黑" panose="02010600040101010101" pitchFamily="2" charset="-122"/>
                <a:ea typeface="华文细黑" panose="02010600040101010101" pitchFamily="2" charset="-122"/>
              </a:rPr>
              <a:t>计算缴纳增值税。</a:t>
            </a:r>
          </a:p>
        </p:txBody>
      </p:sp>
    </p:spTree>
    <p:extLst>
      <p:ext uri="{BB962C8B-B14F-4D97-AF65-F5344CB8AC3E}">
        <p14:creationId xmlns:p14="http://schemas.microsoft.com/office/powerpoint/2010/main" val="192027600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zh-CN" sz="2800" dirty="0"/>
              <a:t>关于进一步明确全面推开营改增试点有关劳务派遣服务、收费公路通行费抵扣等政策的通知</a:t>
            </a:r>
            <a:r>
              <a:rPr lang="en-US" altLang="zh-CN" sz="2800" dirty="0"/>
              <a:t>     </a:t>
            </a:r>
            <a:r>
              <a:rPr lang="zh-CN" altLang="zh-CN" sz="2400" dirty="0">
                <a:solidFill>
                  <a:srgbClr val="FF0000"/>
                </a:solidFill>
              </a:rPr>
              <a:t>财税〔</a:t>
            </a:r>
            <a:r>
              <a:rPr lang="en-US" altLang="zh-CN" sz="2400" dirty="0">
                <a:solidFill>
                  <a:srgbClr val="FF0000"/>
                </a:solidFill>
              </a:rPr>
              <a:t>2016</a:t>
            </a:r>
            <a:r>
              <a:rPr lang="zh-CN" altLang="zh-CN" sz="2400" dirty="0">
                <a:solidFill>
                  <a:srgbClr val="FF0000"/>
                </a:solidFill>
              </a:rPr>
              <a:t>〕</a:t>
            </a:r>
            <a:r>
              <a:rPr lang="en-US" altLang="zh-CN" sz="2400" dirty="0">
                <a:solidFill>
                  <a:srgbClr val="FF0000"/>
                </a:solidFill>
              </a:rPr>
              <a:t>47</a:t>
            </a:r>
            <a:r>
              <a:rPr lang="zh-CN" altLang="zh-CN" sz="2400" dirty="0">
                <a:solidFill>
                  <a:srgbClr val="FF0000"/>
                </a:solidFill>
              </a:rPr>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r>
              <a:rPr lang="en-US" altLang="zh-CN" sz="2500" dirty="0">
                <a:solidFill>
                  <a:srgbClr val="FF0000"/>
                </a:solidFill>
                <a:latin typeface="+mj-lt"/>
                <a:ea typeface="+mj-ea"/>
                <a:cs typeface="+mj-cs"/>
              </a:rPr>
              <a:t>2016</a:t>
            </a:r>
            <a:r>
              <a:rPr lang="zh-CN" altLang="zh-CN" sz="2500" dirty="0">
                <a:solidFill>
                  <a:srgbClr val="FF0000"/>
                </a:solidFill>
                <a:latin typeface="+mj-lt"/>
                <a:ea typeface="+mj-ea"/>
                <a:cs typeface="+mj-cs"/>
              </a:rPr>
              <a:t>年</a:t>
            </a:r>
            <a:r>
              <a:rPr lang="en-US" altLang="zh-CN" sz="2500" dirty="0">
                <a:solidFill>
                  <a:srgbClr val="FF0000"/>
                </a:solidFill>
                <a:latin typeface="+mj-lt"/>
                <a:ea typeface="+mj-ea"/>
                <a:cs typeface="+mj-cs"/>
              </a:rPr>
              <a:t>5</a:t>
            </a:r>
            <a:r>
              <a:rPr lang="zh-CN" altLang="zh-CN" sz="2500" dirty="0">
                <a:solidFill>
                  <a:srgbClr val="FF0000"/>
                </a:solidFill>
                <a:latin typeface="+mj-lt"/>
                <a:ea typeface="+mj-ea"/>
                <a:cs typeface="+mj-cs"/>
              </a:rPr>
              <a:t>月</a:t>
            </a:r>
            <a:r>
              <a:rPr lang="en-US" altLang="zh-CN" sz="2500" dirty="0">
                <a:solidFill>
                  <a:srgbClr val="FF0000"/>
                </a:solidFill>
                <a:latin typeface="+mj-lt"/>
                <a:ea typeface="+mj-ea"/>
                <a:cs typeface="+mj-cs"/>
              </a:rPr>
              <a:t>1</a:t>
            </a:r>
            <a:r>
              <a:rPr lang="zh-CN" altLang="zh-CN" sz="2500" dirty="0">
                <a:solidFill>
                  <a:srgbClr val="FF0000"/>
                </a:solidFill>
                <a:latin typeface="+mj-lt"/>
                <a:ea typeface="+mj-ea"/>
                <a:cs typeface="+mj-cs"/>
              </a:rPr>
              <a:t>日至</a:t>
            </a:r>
            <a:r>
              <a:rPr lang="en-US" altLang="zh-CN" sz="2500" dirty="0">
                <a:solidFill>
                  <a:srgbClr val="FF0000"/>
                </a:solidFill>
                <a:latin typeface="+mj-lt"/>
                <a:ea typeface="+mj-ea"/>
                <a:cs typeface="+mj-cs"/>
              </a:rPr>
              <a:t>7</a:t>
            </a:r>
            <a:r>
              <a:rPr lang="zh-CN" altLang="zh-CN" sz="2500" dirty="0">
                <a:solidFill>
                  <a:srgbClr val="FF0000"/>
                </a:solidFill>
                <a:latin typeface="+mj-lt"/>
                <a:ea typeface="+mj-ea"/>
                <a:cs typeface="+mj-cs"/>
              </a:rPr>
              <a:t>月</a:t>
            </a:r>
            <a:r>
              <a:rPr lang="en-US" altLang="zh-CN" sz="2500" dirty="0">
                <a:solidFill>
                  <a:srgbClr val="FF0000"/>
                </a:solidFill>
                <a:latin typeface="+mj-lt"/>
                <a:ea typeface="+mj-ea"/>
                <a:cs typeface="+mj-cs"/>
              </a:rPr>
              <a:t>31</a:t>
            </a:r>
            <a:r>
              <a:rPr lang="zh-CN" altLang="zh-CN" sz="2500" dirty="0">
                <a:solidFill>
                  <a:srgbClr val="FF0000"/>
                </a:solidFill>
                <a:latin typeface="+mj-lt"/>
                <a:ea typeface="+mj-ea"/>
                <a:cs typeface="+mj-cs"/>
              </a:rPr>
              <a:t>日</a:t>
            </a:r>
            <a:r>
              <a:rPr lang="zh-CN" altLang="zh-CN" sz="2500" dirty="0">
                <a:solidFill>
                  <a:schemeClr val="tx2"/>
                </a:solidFill>
                <a:latin typeface="+mj-lt"/>
                <a:ea typeface="+mj-ea"/>
                <a:cs typeface="+mj-cs"/>
              </a:rPr>
              <a:t>，一般纳税人支付的道路、桥、闸通行费，暂凭取得的通行费发票（不含财政票据，下同）上注明的收费金额按照下列公式计算可抵扣的进项税额：</a:t>
            </a:r>
          </a:p>
          <a:p>
            <a:r>
              <a:rPr lang="zh-CN" altLang="zh-CN" sz="2500" dirty="0">
                <a:solidFill>
                  <a:schemeClr val="tx2"/>
                </a:solidFill>
                <a:latin typeface="+mj-lt"/>
                <a:ea typeface="+mj-ea"/>
                <a:cs typeface="+mj-cs"/>
              </a:rPr>
              <a:t>　　</a:t>
            </a:r>
            <a:r>
              <a:rPr lang="zh-CN" altLang="zh-CN" sz="2500" dirty="0">
                <a:solidFill>
                  <a:srgbClr val="FF0000"/>
                </a:solidFill>
                <a:latin typeface="+mj-lt"/>
                <a:ea typeface="+mj-ea"/>
                <a:cs typeface="+mj-cs"/>
              </a:rPr>
              <a:t>高速公路</a:t>
            </a:r>
            <a:r>
              <a:rPr lang="zh-CN" altLang="zh-CN" sz="2500" dirty="0">
                <a:solidFill>
                  <a:schemeClr val="tx2"/>
                </a:solidFill>
                <a:latin typeface="+mj-lt"/>
                <a:ea typeface="+mj-ea"/>
                <a:cs typeface="+mj-cs"/>
              </a:rPr>
              <a:t>通行费</a:t>
            </a:r>
            <a:r>
              <a:rPr lang="zh-CN" altLang="zh-CN" sz="2500" dirty="0">
                <a:solidFill>
                  <a:srgbClr val="FF0000"/>
                </a:solidFill>
                <a:latin typeface="+mj-lt"/>
                <a:ea typeface="+mj-ea"/>
                <a:cs typeface="+mj-cs"/>
              </a:rPr>
              <a:t>可抵扣进项税额</a:t>
            </a:r>
            <a:r>
              <a:rPr lang="en-US" altLang="zh-CN" sz="2500" dirty="0">
                <a:solidFill>
                  <a:schemeClr val="tx2"/>
                </a:solidFill>
                <a:latin typeface="+mj-lt"/>
                <a:ea typeface="+mj-ea"/>
                <a:cs typeface="+mj-cs"/>
              </a:rPr>
              <a:t>=</a:t>
            </a:r>
            <a:r>
              <a:rPr lang="zh-CN" altLang="zh-CN" sz="2500" dirty="0">
                <a:solidFill>
                  <a:schemeClr val="tx2"/>
                </a:solidFill>
                <a:latin typeface="+mj-lt"/>
                <a:ea typeface="+mj-ea"/>
                <a:cs typeface="+mj-cs"/>
              </a:rPr>
              <a:t>高速公路通行费发票上注明的金额</a:t>
            </a:r>
            <a:r>
              <a:rPr lang="zh-CN" altLang="zh-CN" sz="2500" dirty="0">
                <a:solidFill>
                  <a:srgbClr val="FF0000"/>
                </a:solidFill>
                <a:latin typeface="+mj-lt"/>
                <a:ea typeface="+mj-ea"/>
                <a:cs typeface="+mj-cs"/>
              </a:rPr>
              <a:t>÷（</a:t>
            </a:r>
            <a:r>
              <a:rPr lang="en-US" altLang="zh-CN" sz="2500" dirty="0">
                <a:solidFill>
                  <a:srgbClr val="FF0000"/>
                </a:solidFill>
                <a:latin typeface="+mj-lt"/>
                <a:ea typeface="+mj-ea"/>
                <a:cs typeface="+mj-cs"/>
              </a:rPr>
              <a:t>1+3%</a:t>
            </a:r>
            <a:r>
              <a:rPr lang="zh-CN" altLang="zh-CN" sz="2500" dirty="0">
                <a:solidFill>
                  <a:srgbClr val="FF0000"/>
                </a:solidFill>
                <a:latin typeface="+mj-lt"/>
                <a:ea typeface="+mj-ea"/>
                <a:cs typeface="+mj-cs"/>
              </a:rPr>
              <a:t>）×</a:t>
            </a:r>
            <a:r>
              <a:rPr lang="en-US" altLang="zh-CN" sz="2500" dirty="0">
                <a:solidFill>
                  <a:srgbClr val="FF0000"/>
                </a:solidFill>
                <a:latin typeface="+mj-lt"/>
                <a:ea typeface="+mj-ea"/>
                <a:cs typeface="+mj-cs"/>
              </a:rPr>
              <a:t>3%</a:t>
            </a:r>
            <a:endParaRPr lang="zh-CN" altLang="zh-CN" sz="2500" dirty="0">
              <a:solidFill>
                <a:srgbClr val="FF0000"/>
              </a:solidFill>
              <a:latin typeface="+mj-lt"/>
              <a:ea typeface="+mj-ea"/>
              <a:cs typeface="+mj-cs"/>
            </a:endParaRPr>
          </a:p>
          <a:p>
            <a:r>
              <a:rPr lang="zh-CN" altLang="zh-CN" sz="2500" dirty="0">
                <a:solidFill>
                  <a:schemeClr val="tx2"/>
                </a:solidFill>
                <a:latin typeface="+mj-lt"/>
                <a:ea typeface="+mj-ea"/>
                <a:cs typeface="+mj-cs"/>
              </a:rPr>
              <a:t>　　</a:t>
            </a:r>
            <a:r>
              <a:rPr lang="zh-CN" altLang="zh-CN" sz="2500" dirty="0">
                <a:solidFill>
                  <a:srgbClr val="FF0000"/>
                </a:solidFill>
                <a:latin typeface="+mj-lt"/>
                <a:ea typeface="+mj-ea"/>
                <a:cs typeface="+mj-cs"/>
              </a:rPr>
              <a:t>一级公路、二级公路、桥、闸通行费</a:t>
            </a:r>
            <a:r>
              <a:rPr lang="zh-CN" altLang="zh-CN" sz="2500" dirty="0">
                <a:solidFill>
                  <a:schemeClr val="tx2"/>
                </a:solidFill>
                <a:latin typeface="+mj-lt"/>
                <a:ea typeface="+mj-ea"/>
                <a:cs typeface="+mj-cs"/>
              </a:rPr>
              <a:t>可抵扣进项税额</a:t>
            </a:r>
            <a:r>
              <a:rPr lang="en-US" altLang="zh-CN" sz="2500" dirty="0">
                <a:solidFill>
                  <a:schemeClr val="tx2"/>
                </a:solidFill>
                <a:latin typeface="+mj-lt"/>
                <a:ea typeface="+mj-ea"/>
                <a:cs typeface="+mj-cs"/>
              </a:rPr>
              <a:t>=</a:t>
            </a:r>
            <a:r>
              <a:rPr lang="zh-CN" altLang="zh-CN" sz="2500" dirty="0">
                <a:solidFill>
                  <a:schemeClr val="tx2"/>
                </a:solidFill>
                <a:latin typeface="+mj-lt"/>
                <a:ea typeface="+mj-ea"/>
                <a:cs typeface="+mj-cs"/>
              </a:rPr>
              <a:t>一级公路、二级公路、桥、闸通行费发票上注明的金额÷</a:t>
            </a:r>
            <a:r>
              <a:rPr lang="zh-CN" altLang="zh-CN" sz="2500" dirty="0">
                <a:solidFill>
                  <a:srgbClr val="FF0000"/>
                </a:solidFill>
                <a:latin typeface="+mj-lt"/>
                <a:ea typeface="+mj-ea"/>
                <a:cs typeface="+mj-cs"/>
              </a:rPr>
              <a:t>（</a:t>
            </a:r>
            <a:r>
              <a:rPr lang="en-US" altLang="zh-CN" sz="2500" dirty="0">
                <a:solidFill>
                  <a:srgbClr val="FF0000"/>
                </a:solidFill>
                <a:latin typeface="+mj-lt"/>
                <a:ea typeface="+mj-ea"/>
                <a:cs typeface="+mj-cs"/>
              </a:rPr>
              <a:t>1+5%</a:t>
            </a:r>
            <a:r>
              <a:rPr lang="zh-CN" altLang="zh-CN" sz="2500" dirty="0">
                <a:solidFill>
                  <a:srgbClr val="FF0000"/>
                </a:solidFill>
                <a:latin typeface="+mj-lt"/>
                <a:ea typeface="+mj-ea"/>
                <a:cs typeface="+mj-cs"/>
              </a:rPr>
              <a:t>）×</a:t>
            </a:r>
            <a:r>
              <a:rPr lang="en-US" altLang="zh-CN" sz="2500" dirty="0">
                <a:solidFill>
                  <a:srgbClr val="FF0000"/>
                </a:solidFill>
                <a:latin typeface="+mj-lt"/>
                <a:ea typeface="+mj-ea"/>
                <a:cs typeface="+mj-cs"/>
              </a:rPr>
              <a:t>5%</a:t>
            </a:r>
            <a:endParaRPr lang="zh-CN" altLang="zh-CN" sz="2500" dirty="0">
              <a:solidFill>
                <a:srgbClr val="FF0000"/>
              </a:solidFill>
              <a:latin typeface="+mj-lt"/>
              <a:ea typeface="+mj-ea"/>
              <a:cs typeface="+mj-cs"/>
            </a:endParaRPr>
          </a:p>
        </p:txBody>
      </p:sp>
    </p:spTree>
    <p:extLst>
      <p:ext uri="{BB962C8B-B14F-4D97-AF65-F5344CB8AC3E}">
        <p14:creationId xmlns:p14="http://schemas.microsoft.com/office/powerpoint/2010/main" val="3865151314"/>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zh-CN" sz="2800" dirty="0"/>
              <a:t>关于进一步明确全面推开营改增试点有关劳务派遣服务、收费公路通行费抵扣等政策的通知</a:t>
            </a:r>
            <a:r>
              <a:rPr lang="en-US" altLang="zh-CN" sz="2800" dirty="0"/>
              <a:t>     </a:t>
            </a:r>
            <a:r>
              <a:rPr lang="zh-CN" altLang="zh-CN" sz="2400" dirty="0">
                <a:solidFill>
                  <a:srgbClr val="FF0000"/>
                </a:solidFill>
              </a:rPr>
              <a:t>财税〔</a:t>
            </a:r>
            <a:r>
              <a:rPr lang="en-US" altLang="zh-CN" sz="2400" dirty="0">
                <a:solidFill>
                  <a:srgbClr val="FF0000"/>
                </a:solidFill>
              </a:rPr>
              <a:t>2016</a:t>
            </a:r>
            <a:r>
              <a:rPr lang="zh-CN" altLang="zh-CN" sz="2400" dirty="0">
                <a:solidFill>
                  <a:srgbClr val="FF0000"/>
                </a:solidFill>
              </a:rPr>
              <a:t>〕</a:t>
            </a:r>
            <a:r>
              <a:rPr lang="en-US" altLang="zh-CN" sz="2400" dirty="0">
                <a:solidFill>
                  <a:srgbClr val="FF0000"/>
                </a:solidFill>
              </a:rPr>
              <a:t>47</a:t>
            </a:r>
            <a:r>
              <a:rPr lang="zh-CN" altLang="zh-CN" sz="2400" dirty="0">
                <a:solidFill>
                  <a:srgbClr val="FF0000"/>
                </a:solidFill>
              </a:rPr>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a:lnSpc>
                <a:spcPts val="2700"/>
              </a:lnSpc>
            </a:pPr>
            <a:r>
              <a:rPr lang="zh-CN" altLang="zh-CN" sz="2400" dirty="0"/>
              <a:t>　</a:t>
            </a:r>
            <a:r>
              <a:rPr lang="zh-CN" altLang="zh-CN" sz="2400" kern="0" dirty="0">
                <a:solidFill>
                  <a:srgbClr val="333333"/>
                </a:solidFill>
                <a:latin typeface="Calibri" panose="020F0502020204030204" pitchFamily="34" charset="0"/>
                <a:ea typeface="宋体" panose="02010600030101010101" pitchFamily="2" charset="-122"/>
                <a:cs typeface="宋体" panose="02010600030101010101" pitchFamily="2" charset="-122"/>
              </a:rPr>
              <a:t>　　</a:t>
            </a:r>
            <a:r>
              <a:rPr lang="zh-CN"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纳税人转让</a:t>
            </a:r>
            <a:r>
              <a:rPr lang="en-US"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2016</a:t>
            </a:r>
            <a:r>
              <a:rPr lang="zh-CN"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年</a:t>
            </a:r>
            <a:r>
              <a:rPr lang="en-US"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4</a:t>
            </a:r>
            <a:r>
              <a:rPr lang="zh-CN"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月</a:t>
            </a:r>
            <a:r>
              <a:rPr lang="en-US"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30</a:t>
            </a:r>
            <a:r>
              <a:rPr lang="zh-CN"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日前取得的土地使用权，可以选择适用简易计税方法，以取得的全部价款和价外费用减去取得该土地使用权的原价后的余额为销售额，按照</a:t>
            </a:r>
            <a:r>
              <a:rPr lang="en-US"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5%</a:t>
            </a:r>
            <a:r>
              <a:rPr lang="zh-CN" altLang="zh-CN" sz="2400" kern="0" dirty="0">
                <a:solidFill>
                  <a:srgbClr val="FF0000"/>
                </a:solidFill>
                <a:latin typeface="Calibri" panose="020F0502020204030204" pitchFamily="34" charset="0"/>
                <a:ea typeface="宋体" panose="02010600030101010101" pitchFamily="2" charset="-122"/>
                <a:cs typeface="宋体" panose="02010600030101010101" pitchFamily="2" charset="-122"/>
              </a:rPr>
              <a:t>的征收率计算缴纳增值税</a:t>
            </a:r>
            <a:r>
              <a:rPr lang="zh-CN" altLang="zh-CN" sz="2400" kern="0" dirty="0">
                <a:solidFill>
                  <a:srgbClr val="333333"/>
                </a:solidFill>
                <a:latin typeface="Calibri" panose="020F0502020204030204" pitchFamily="34" charset="0"/>
                <a:ea typeface="宋体" panose="02010600030101010101" pitchFamily="2" charset="-122"/>
                <a:cs typeface="宋体" panose="02010600030101010101" pitchFamily="2" charset="-122"/>
              </a:rPr>
              <a:t>。</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22865650"/>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   </a:t>
            </a:r>
            <a:r>
              <a:rPr lang="zh-CN" altLang="zh-CN" sz="2800" dirty="0" smtClean="0"/>
              <a:t>过渡</a:t>
            </a:r>
            <a:r>
              <a:rPr lang="zh-CN" altLang="zh-CN" sz="2800" dirty="0"/>
              <a:t>政策的</a:t>
            </a:r>
            <a:r>
              <a:rPr lang="zh-CN" altLang="zh-CN" sz="2800" dirty="0" smtClean="0"/>
              <a:t>规定</a:t>
            </a:r>
            <a:r>
              <a:rPr lang="en-US" altLang="zh-CN" sz="2800" dirty="0" smtClean="0"/>
              <a:t> </a:t>
            </a:r>
            <a:r>
              <a:rPr lang="zh-CN" altLang="zh-CN" sz="2800" dirty="0" smtClean="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一、下列项目免征</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增值税</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（一）托儿所、幼儿园提供的保育和教育服务</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　　</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超过规定收费标准的收费，以开办实验班、特色班和兴趣班等为由另外收取的费用以及与幼儿入园挂钩的赞助费、支教费等超过规定范围的收入，不属于免征增值税的收入</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p:txBody>
      </p:sp>
    </p:spTree>
    <p:extLst>
      <p:ext uri="{BB962C8B-B14F-4D97-AF65-F5344CB8AC3E}">
        <p14:creationId xmlns:p14="http://schemas.microsoft.com/office/powerpoint/2010/main" val="247959178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（二）养老机构提供的养老服务。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三）残疾人福利机构提供的育养服务。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（四）婚姻介绍服务。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（五）殡葬服务。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827748317"/>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100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（六）残疾人员本人为社会提供的服务。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（七）医疗机构提供的医疗服务。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（八）从事学历教育的学校提供的教育服务。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上述学校均包括符合规定的从事学历教育的民办学校，</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但不包括职业培训机构等国家不承认学历的教育机构。</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提供教育服务免征增值税的</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收入</a:t>
            </a:r>
            <a:r>
              <a:rPr lang="en-US"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除此之外</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的收入，包括学校以各种名义收取的赞助费、择校费等，不属于免征增值税的范围。</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78241117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100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（九）学生勤工俭学提供的服务。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r>
              <a:rPr lang="zh-CN" altLang="zh-CN" kern="100" spc="30" dirty="0">
                <a:solidFill>
                  <a:srgbClr val="000000"/>
                </a:solidFill>
                <a:latin typeface="宋体" panose="02010600030101010101" pitchFamily="2" charset="-122"/>
                <a:ea typeface="仿宋_GB2312"/>
                <a:cs typeface="Times New Roman" panose="02020603050405020304" pitchFamily="18" charset="0"/>
              </a:rPr>
              <a:t>（十）农业机耕、排灌、病虫害防治、植物保护、农牧保险以及相关技术培训业务，家禽、牲畜、水生动物的配种和疾病防治</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3200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（十一）纪念馆、博物馆、文化馆、文物保护单位管理机构、美术馆、展览馆、书画院、图书馆在自己的场所提供文化体育服务取得的第一道门票收入。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3200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（十二）寺院、宫观、清真寺和教堂举办文化、宗教活动的门票收入。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038724719"/>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3200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（十三）行政单位之外的其他单位收取的符合《试点实施办法》第十条规定条件的政府性基金和行政事业性收费。</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34734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（十四）个人转让著作权。</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34734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（十五）个人销售自建自用住房。</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34734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（十六）</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2018</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日前，公共租赁住房经营管理单位出租公共租赁住房。</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597106731"/>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algn="ct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（十七）</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台湾航运公司、航空公司从事海峡两岸海上直航、空中</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直航</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业务在大陆取得的</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运输收入</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（十八）</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纳税人提供的直接或者间接国际货物运输代理服务。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（十九）以下利息收入。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1.2016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日前，金融机构农户小额贷款。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346078068"/>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   </a:t>
            </a:r>
            <a:r>
              <a:rPr lang="zh-CN" altLang="zh-CN" sz="2800" dirty="0" smtClean="0"/>
              <a:t>过渡</a:t>
            </a:r>
            <a:r>
              <a:rPr lang="zh-CN" altLang="zh-CN" sz="2800" dirty="0"/>
              <a:t>政策的规定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国家助学贷款。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国债、地方政府债。</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人民银行对金融机构的贷款。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住房公积金管理中心用住房公积金在指定的委托银行发放的个人住房贷款。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5714620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428736"/>
            <a:ext cx="8170564" cy="4786346"/>
          </a:xfrm>
        </p:spPr>
        <p:txBody>
          <a:bodyPr>
            <a:normAutofit/>
          </a:bodyPr>
          <a:lstStyle/>
          <a:p>
            <a:pPr algn="ctr"/>
            <a:endParaRPr lang="en-US" altLang="zh-CN" dirty="0" smtClean="0">
              <a:solidFill>
                <a:schemeClr val="tx2"/>
              </a:solidFill>
              <a:latin typeface="+mj-lt"/>
              <a:ea typeface="+mj-ea"/>
              <a:cs typeface="+mj-cs"/>
            </a:endParaRPr>
          </a:p>
          <a:p>
            <a:r>
              <a:rPr lang="zh-CN" altLang="en-US" dirty="0" smtClean="0">
                <a:solidFill>
                  <a:schemeClr val="tx2"/>
                </a:solidFill>
                <a:latin typeface="+mj-lt"/>
                <a:ea typeface="+mj-ea"/>
                <a:cs typeface="+mj-cs"/>
              </a:rPr>
              <a:t>在</a:t>
            </a:r>
            <a:r>
              <a:rPr lang="zh-CN" altLang="en-US" dirty="0" smtClean="0">
                <a:solidFill>
                  <a:srgbClr val="FF0000"/>
                </a:solidFill>
                <a:latin typeface="+mj-lt"/>
                <a:ea typeface="+mj-ea"/>
                <a:cs typeface="+mj-cs"/>
              </a:rPr>
              <a:t>境内</a:t>
            </a:r>
            <a:r>
              <a:rPr lang="zh-CN" altLang="en-US" dirty="0" smtClean="0">
                <a:solidFill>
                  <a:schemeClr val="tx2"/>
                </a:solidFill>
                <a:latin typeface="+mj-lt"/>
                <a:ea typeface="+mj-ea"/>
                <a:cs typeface="+mj-cs"/>
              </a:rPr>
              <a:t>销售服务、无形资产或者不动产，是指：</a:t>
            </a:r>
          </a:p>
          <a:p>
            <a:r>
              <a:rPr lang="zh-CN" altLang="en-US" dirty="0" smtClean="0">
                <a:solidFill>
                  <a:schemeClr val="tx2"/>
                </a:solidFill>
                <a:latin typeface="+mj-lt"/>
                <a:ea typeface="+mj-ea"/>
                <a:cs typeface="+mj-cs"/>
              </a:rPr>
              <a:t>（一）服务（租赁不动产除外）或者无形资产（自然资源使用权除外）的销售方或者购买方在</a:t>
            </a:r>
            <a:r>
              <a:rPr lang="zh-CN" altLang="en-US" dirty="0" smtClean="0">
                <a:solidFill>
                  <a:srgbClr val="FF0000"/>
                </a:solidFill>
                <a:latin typeface="+mj-lt"/>
                <a:ea typeface="+mj-ea"/>
                <a:cs typeface="+mj-cs"/>
              </a:rPr>
              <a:t>境内</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（二）所销售或者租赁的</a:t>
            </a:r>
            <a:r>
              <a:rPr lang="zh-CN" altLang="en-US" dirty="0" smtClean="0">
                <a:solidFill>
                  <a:srgbClr val="FF0000"/>
                </a:solidFill>
                <a:latin typeface="+mj-lt"/>
                <a:ea typeface="+mj-ea"/>
                <a:cs typeface="+mj-cs"/>
              </a:rPr>
              <a:t>不动产在境内</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（三）所销售自然资源使用权的</a:t>
            </a:r>
            <a:r>
              <a:rPr lang="zh-CN" altLang="en-US" dirty="0" smtClean="0">
                <a:solidFill>
                  <a:srgbClr val="FF0000"/>
                </a:solidFill>
                <a:latin typeface="+mj-lt"/>
                <a:ea typeface="+mj-ea"/>
                <a:cs typeface="+mj-cs"/>
              </a:rPr>
              <a:t>自然资源在境内</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（四）财政部和国家税务总局规定的其他情形。</a:t>
            </a: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a:bodyPr>
          <a:lstStyle/>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外汇管理部门在从事国家外汇储备经营过程中</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委托金融机构发放的外汇贷款。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7.</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统借统还业务中，企业集团或企业集团中的核心企业以及集团所属财务公司按不高于支付给金融机构的借款利率水平或者支付的债券票面利率水平，向企业集团或者集团内下属单位收取的利息。</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32321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（二十）被撤销金融机构以货物、不动产、无形资产、有价证券、票据等财产清偿债务。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601211087"/>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（二十一）保险公司开办的一年期以上人身保险产品取得的保费收入。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352583600"/>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（二十二）下列金融商品转让收入。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合格境外投资者（</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QFII</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）委托境内公司在我国从事证券买卖业务。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香港市场投资者（包括单位和个人）通过沪港通买卖上海证券交易所上市</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对香港市场投资者（包括单位和个人）通过基金互认买卖内地基金份额。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证券投资基金（封闭式证券投资基金，开放式证券投资基金）管理人运用基金买卖股票、债券。</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个人从事金融商品转让业务。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333514849"/>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indent="3200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（二十三）金融同业往来利息收入</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en-US" kern="100" spc="30" dirty="0" smtClean="0">
                <a:solidFill>
                  <a:srgbClr val="000000"/>
                </a:solidFill>
                <a:latin typeface="宋体" panose="02010600030101010101" pitchFamily="2" charset="-122"/>
                <a:ea typeface="仿宋_GB2312"/>
                <a:cs typeface="Times New Roman" panose="02020603050405020304" pitchFamily="18" charset="0"/>
              </a:rPr>
              <a:t>免税</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a:lnSpc>
                <a:spcPts val="2700"/>
              </a:lnSpc>
            </a:pPr>
            <a:endParaRPr lang="en-US" altLang="zh-CN" kern="0" dirty="0" smtClean="0">
              <a:solidFill>
                <a:srgbClr val="333333"/>
              </a:solidFill>
              <a:ea typeface="宋体" panose="02010600030101010101" pitchFamily="2" charset="-122"/>
              <a:cs typeface="宋体" panose="02010600030101010101" pitchFamily="2" charset="-122"/>
            </a:endParaRPr>
          </a:p>
          <a:p>
            <a:pPr>
              <a:lnSpc>
                <a:spcPts val="2700"/>
              </a:lnSpc>
            </a:pPr>
            <a:r>
              <a:rPr lang="zh-CN" altLang="zh-CN" kern="0" dirty="0">
                <a:solidFill>
                  <a:srgbClr val="4C4C4C"/>
                </a:solidFill>
                <a:ea typeface="微软雅黑" panose="020B0503020204020204" pitchFamily="34" charset="-122"/>
                <a:cs typeface="宋体" panose="02010600030101010101" pitchFamily="2" charset="-122"/>
              </a:rPr>
              <a:t>财税〔</a:t>
            </a:r>
            <a:r>
              <a:rPr lang="en-US" altLang="zh-CN" kern="0" dirty="0">
                <a:solidFill>
                  <a:srgbClr val="4C4C4C"/>
                </a:solidFill>
                <a:ea typeface="微软雅黑" panose="020B0503020204020204" pitchFamily="34" charset="-122"/>
                <a:cs typeface="宋体" panose="02010600030101010101" pitchFamily="2" charset="-122"/>
              </a:rPr>
              <a:t>2016</a:t>
            </a:r>
            <a:r>
              <a:rPr lang="zh-CN" altLang="zh-CN" kern="0" dirty="0">
                <a:solidFill>
                  <a:srgbClr val="4C4C4C"/>
                </a:solidFill>
                <a:ea typeface="微软雅黑" panose="020B0503020204020204" pitchFamily="34" charset="-122"/>
                <a:cs typeface="宋体" panose="02010600030101010101" pitchFamily="2" charset="-122"/>
              </a:rPr>
              <a:t>〕</a:t>
            </a:r>
            <a:r>
              <a:rPr lang="en-US" altLang="zh-CN" kern="0" dirty="0">
                <a:solidFill>
                  <a:srgbClr val="4C4C4C"/>
                </a:solidFill>
                <a:ea typeface="微软雅黑" panose="020B0503020204020204" pitchFamily="34" charset="-122"/>
                <a:cs typeface="宋体" panose="02010600030101010101" pitchFamily="2" charset="-122"/>
              </a:rPr>
              <a:t>46</a:t>
            </a:r>
            <a:r>
              <a:rPr lang="zh-CN" altLang="zh-CN" kern="0" dirty="0">
                <a:solidFill>
                  <a:srgbClr val="4C4C4C"/>
                </a:solidFill>
                <a:ea typeface="微软雅黑" panose="020B0503020204020204" pitchFamily="34" charset="-122"/>
                <a:cs typeface="宋体" panose="02010600030101010101" pitchFamily="2" charset="-122"/>
              </a:rPr>
              <a:t>号</a:t>
            </a:r>
            <a:endParaRPr lang="en-US" altLang="zh-CN" kern="0" dirty="0">
              <a:solidFill>
                <a:srgbClr val="333333"/>
              </a:solidFill>
              <a:ea typeface="宋体" panose="02010600030101010101" pitchFamily="2" charset="-122"/>
              <a:cs typeface="宋体" panose="02010600030101010101" pitchFamily="2" charset="-122"/>
            </a:endParaRPr>
          </a:p>
          <a:p>
            <a:pPr>
              <a:lnSpc>
                <a:spcPts val="2700"/>
              </a:lnSpc>
            </a:pPr>
            <a:r>
              <a:rPr lang="zh-CN" altLang="zh-CN" kern="0" dirty="0" smtClean="0">
                <a:solidFill>
                  <a:srgbClr val="333333"/>
                </a:solidFill>
                <a:ea typeface="宋体" panose="02010600030101010101" pitchFamily="2" charset="-122"/>
                <a:cs typeface="宋体" panose="02010600030101010101" pitchFamily="2" charset="-122"/>
              </a:rPr>
              <a:t>农村信用社、村镇银行、农村资金互助社、由银行业机构全资发起设立的贷款公司、法人机构在县（县级市、区、旗）及县以下地区的农村合作银行和农村商业银行提供金融服务收入，</a:t>
            </a:r>
            <a:r>
              <a:rPr lang="zh-CN" altLang="zh-CN" kern="0" dirty="0" smtClean="0">
                <a:solidFill>
                  <a:srgbClr val="FF0000"/>
                </a:solidFill>
                <a:ea typeface="宋体" panose="02010600030101010101" pitchFamily="2" charset="-122"/>
                <a:cs typeface="宋体" panose="02010600030101010101" pitchFamily="2" charset="-122"/>
              </a:rPr>
              <a:t>可以选择适用简易计税方法按照</a:t>
            </a:r>
            <a:r>
              <a:rPr lang="en-US" altLang="zh-CN" kern="0" dirty="0" smtClean="0">
                <a:solidFill>
                  <a:srgbClr val="FF0000"/>
                </a:solidFill>
                <a:ea typeface="宋体" panose="02010600030101010101" pitchFamily="2" charset="-122"/>
                <a:cs typeface="宋体" panose="02010600030101010101" pitchFamily="2" charset="-122"/>
              </a:rPr>
              <a:t>3%</a:t>
            </a:r>
            <a:r>
              <a:rPr lang="zh-CN" altLang="zh-CN" kern="0" dirty="0" smtClean="0">
                <a:solidFill>
                  <a:srgbClr val="333333"/>
                </a:solidFill>
                <a:ea typeface="宋体" panose="02010600030101010101" pitchFamily="2" charset="-122"/>
                <a:cs typeface="宋体" panose="02010600030101010101" pitchFamily="2" charset="-122"/>
              </a:rPr>
              <a:t>的征收率计算缴纳增值税。</a:t>
            </a:r>
            <a:endParaRPr lang="en-US" altLang="zh-CN" kern="0" dirty="0" smtClean="0">
              <a:solidFill>
                <a:srgbClr val="333333"/>
              </a:solidFill>
              <a:ea typeface="宋体" panose="02010600030101010101" pitchFamily="2" charset="-122"/>
              <a:cs typeface="宋体" panose="02010600030101010101" pitchFamily="2" charset="-122"/>
            </a:endParaRPr>
          </a:p>
          <a:p>
            <a:pPr>
              <a:lnSpc>
                <a:spcPts val="2700"/>
              </a:lnSpc>
            </a:pPr>
            <a:endParaRPr lang="en-US" altLang="zh-CN" kern="0" dirty="0" smtClean="0">
              <a:solidFill>
                <a:srgbClr val="333333"/>
              </a:solidFill>
              <a:ea typeface="宋体" panose="02010600030101010101" pitchFamily="2" charset="-122"/>
              <a:cs typeface="宋体" panose="02010600030101010101" pitchFamily="2" charset="-122"/>
            </a:endParaRPr>
          </a:p>
          <a:p>
            <a:pPr>
              <a:lnSpc>
                <a:spcPts val="2700"/>
              </a:lnSpc>
            </a:pPr>
            <a:r>
              <a:rPr lang="zh-CN" altLang="zh-CN" kern="0" dirty="0" smtClean="0">
                <a:solidFill>
                  <a:srgbClr val="333333"/>
                </a:solidFill>
                <a:latin typeface="Calibri" panose="020F0502020204030204" pitchFamily="34" charset="0"/>
                <a:ea typeface="宋体" panose="02010600030101010101" pitchFamily="2" charset="-122"/>
                <a:cs typeface="宋体" panose="02010600030101010101" pitchFamily="2" charset="-122"/>
              </a:rPr>
              <a:t>对</a:t>
            </a:r>
            <a:r>
              <a:rPr lang="zh-CN" altLang="zh-CN" kern="0" dirty="0">
                <a:solidFill>
                  <a:srgbClr val="FF0000"/>
                </a:solidFill>
                <a:latin typeface="Calibri" panose="020F0502020204030204" pitchFamily="34" charset="0"/>
                <a:ea typeface="宋体" panose="02010600030101010101" pitchFamily="2" charset="-122"/>
                <a:cs typeface="宋体" panose="02010600030101010101" pitchFamily="2" charset="-122"/>
              </a:rPr>
              <a:t>中国农业银行</a:t>
            </a:r>
            <a:r>
              <a:rPr lang="zh-CN" altLang="zh-CN" kern="0" dirty="0">
                <a:solidFill>
                  <a:srgbClr val="333333"/>
                </a:solidFill>
                <a:latin typeface="Calibri" panose="020F0502020204030204" pitchFamily="34" charset="0"/>
                <a:ea typeface="宋体" panose="02010600030101010101" pitchFamily="2" charset="-122"/>
                <a:cs typeface="宋体" panose="02010600030101010101" pitchFamily="2" charset="-122"/>
              </a:rPr>
              <a:t>纳入“三农金融事业部”改革试点的各省、自治区、直辖市、计划单列市分行下辖的县域支行和新疆生产建设兵团分行下辖的县域支行（也称县事业部），提供农户贷款、农村企业和农村各类组织贷款（具体贷款业务清单见附件）取得的利息收入，</a:t>
            </a:r>
            <a:r>
              <a:rPr lang="zh-CN" altLang="zh-CN" kern="0" dirty="0">
                <a:solidFill>
                  <a:srgbClr val="FF0000"/>
                </a:solidFill>
                <a:latin typeface="Calibri" panose="020F0502020204030204" pitchFamily="34" charset="0"/>
                <a:ea typeface="宋体" panose="02010600030101010101" pitchFamily="2" charset="-122"/>
                <a:cs typeface="宋体" panose="02010600030101010101" pitchFamily="2" charset="-122"/>
              </a:rPr>
              <a:t>可以选择适用简易计税方法按照</a:t>
            </a:r>
            <a:r>
              <a:rPr lang="en-US" altLang="zh-CN" kern="0" dirty="0">
                <a:solidFill>
                  <a:srgbClr val="FF0000"/>
                </a:solidFill>
                <a:latin typeface="Calibri" panose="020F0502020204030204" pitchFamily="34" charset="0"/>
                <a:ea typeface="宋体" panose="02010600030101010101" pitchFamily="2" charset="-122"/>
                <a:cs typeface="宋体" panose="02010600030101010101" pitchFamily="2" charset="-122"/>
              </a:rPr>
              <a:t>3%</a:t>
            </a:r>
            <a:r>
              <a:rPr lang="zh-CN" altLang="zh-CN" kern="0" dirty="0">
                <a:solidFill>
                  <a:srgbClr val="333333"/>
                </a:solidFill>
                <a:latin typeface="Calibri" panose="020F0502020204030204" pitchFamily="34" charset="0"/>
                <a:ea typeface="宋体" panose="02010600030101010101" pitchFamily="2" charset="-122"/>
                <a:cs typeface="宋体" panose="02010600030101010101" pitchFamily="2" charset="-122"/>
              </a:rPr>
              <a:t>的征收率计算缴纳增值税。</a:t>
            </a:r>
            <a:endParaRPr lang="zh-CN" altLang="zh-CN" sz="2000" kern="100" dirty="0">
              <a:latin typeface="Calibri" panose="020F0502020204030204" pitchFamily="34" charset="0"/>
              <a:ea typeface="宋体" panose="02010600030101010101" pitchFamily="2" charset="-122"/>
              <a:cs typeface="Times New Roman" panose="02020603050405020304" pitchFamily="18" charset="0"/>
            </a:endParaRPr>
          </a:p>
          <a:p>
            <a:pPr indent="320040" algn="just">
              <a:lnSpc>
                <a:spcPct val="150000"/>
              </a:lnSpc>
              <a:spcAft>
                <a:spcPts val="0"/>
              </a:spcAft>
            </a:pPr>
            <a:endParaRPr lang="zh-CN" altLang="zh-CN" kern="100" spc="30" dirty="0" smtClean="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232443956"/>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二十四）同时符合下列条件的担保机构从事中小企业信用担保或者再担保业务取得的收入</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不含信用评级、咨询、培训等收入</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年内免征增值税：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796215821"/>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（二十五）国家商品储备管理单位及其直属企业承担商品储备任务，从中央或者地方财政取得的利息补贴收入和价差补贴收入。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645470929"/>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（二十六）纳税人提供技术转让、技术开发和与之相关的技术咨询、技术服务</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这部分技术咨询、技术服务的价款与技术转让或者技术开发的价款应当在同一张发票上开具。</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901752207"/>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algn="ct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（二十七）同时</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符合条件</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的合同能源管理</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服务</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（二十八）</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2017</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日前，科普单位的门票收入，以及县级及以上党政部门和科协开展科普活动的门票收入。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02884278"/>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（二十九）政府举办的从事学历教育的高等、中等和初等学校（不含下属单位），举办进修班、培训班取得的全部归该学校所有的收入。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全部归该学校所有，是指举办进修班、培训班取得的全部收入进入该学校统一账户，并纳入预算全额上缴财政专户管理，同时由该学校对有关票据进行统一管理和开具。</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举办进修班、培训班取得的收入进入该学校下属部门自行开设账户的，不予免征增值税。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784795130"/>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（三十）政府举办的职业学校设立的主要为在校学生提供实习场所、并由学校出资自办、由学校负责经营管理、经营收入归学校所有的企业，从事《销售服务、无形资产或者不动产注释》中“</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现代服务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”（不含融资租赁服务、广告服务和其他现代服务）、“</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生活服务”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（不含文化体育服务、其他生活服务和桑拿、氧吧）业务活动取得的收入。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（三十一）家政服务企业由员工制家政服务员提供家政服务取得的收入。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6124704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214422"/>
            <a:ext cx="7956250" cy="4786346"/>
          </a:xfrm>
        </p:spPr>
        <p:txBody>
          <a:bodyPr>
            <a:normAutofit/>
          </a:bodyPr>
          <a:lstStyle/>
          <a:p>
            <a:pPr algn="ctr"/>
            <a:endParaRPr lang="en-US" altLang="zh-CN" kern="0" dirty="0" smtClean="0">
              <a:solidFill>
                <a:srgbClr val="333333"/>
              </a:solidFill>
              <a:ea typeface="微软雅黑"/>
              <a:cs typeface="宋体"/>
            </a:endParaRPr>
          </a:p>
          <a:p>
            <a:r>
              <a:rPr lang="zh-CN" altLang="en-US" dirty="0" smtClean="0">
                <a:solidFill>
                  <a:schemeClr val="tx2"/>
                </a:solidFill>
                <a:latin typeface="+mj-lt"/>
                <a:ea typeface="+mj-ea"/>
                <a:cs typeface="+mj-cs"/>
              </a:rPr>
              <a:t>下列情形</a:t>
            </a:r>
            <a:r>
              <a:rPr lang="zh-CN" altLang="en-US" dirty="0" smtClean="0">
                <a:solidFill>
                  <a:srgbClr val="FF0000"/>
                </a:solidFill>
                <a:latin typeface="+mj-lt"/>
                <a:ea typeface="+mj-ea"/>
                <a:cs typeface="+mj-cs"/>
              </a:rPr>
              <a:t>不属于在境内销售服务或者无形资产</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（一）境外单位或者个人向境内单位或者个人销售</a:t>
            </a:r>
            <a:r>
              <a:rPr lang="zh-CN" altLang="en-US" dirty="0" smtClean="0">
                <a:solidFill>
                  <a:srgbClr val="FF0000"/>
                </a:solidFill>
                <a:latin typeface="+mj-lt"/>
                <a:ea typeface="+mj-ea"/>
                <a:cs typeface="+mj-cs"/>
              </a:rPr>
              <a:t>完全在境外发生的服务</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（二）境外单位或者个人向境内单位或者个人销售</a:t>
            </a:r>
            <a:r>
              <a:rPr lang="zh-CN" altLang="en-US" dirty="0" smtClean="0">
                <a:solidFill>
                  <a:srgbClr val="FF0000"/>
                </a:solidFill>
                <a:latin typeface="+mj-lt"/>
                <a:ea typeface="+mj-ea"/>
                <a:cs typeface="+mj-cs"/>
              </a:rPr>
              <a:t>完全在境外使用的无形资产</a:t>
            </a:r>
            <a:r>
              <a:rPr lang="zh-CN" altLang="en-US" dirty="0" smtClean="0">
                <a:solidFill>
                  <a:schemeClr val="tx2"/>
                </a:solidFill>
                <a:latin typeface="+mj-lt"/>
                <a:ea typeface="+mj-ea"/>
                <a:cs typeface="+mj-cs"/>
              </a:rPr>
              <a:t>。</a:t>
            </a:r>
          </a:p>
          <a:p>
            <a:r>
              <a:rPr lang="zh-CN" altLang="en-US" dirty="0" smtClean="0">
                <a:solidFill>
                  <a:schemeClr val="tx2"/>
                </a:solidFill>
                <a:latin typeface="+mj-lt"/>
                <a:ea typeface="+mj-ea"/>
                <a:cs typeface="+mj-cs"/>
              </a:rPr>
              <a:t>（三）境外单位或者个人向境内单位或者个人</a:t>
            </a:r>
            <a:r>
              <a:rPr lang="zh-CN" altLang="en-US" dirty="0" smtClean="0">
                <a:solidFill>
                  <a:srgbClr val="FF0000"/>
                </a:solidFill>
                <a:latin typeface="+mj-lt"/>
                <a:ea typeface="+mj-ea"/>
                <a:cs typeface="+mj-cs"/>
              </a:rPr>
              <a:t>出租完全在境外使用的有形动产。</a:t>
            </a:r>
          </a:p>
          <a:p>
            <a:r>
              <a:rPr lang="zh-CN" altLang="en-US" dirty="0" smtClean="0">
                <a:solidFill>
                  <a:schemeClr val="tx2"/>
                </a:solidFill>
                <a:latin typeface="+mj-lt"/>
                <a:ea typeface="+mj-ea"/>
                <a:cs typeface="+mj-cs"/>
              </a:rPr>
              <a:t>（四）财政部和国家税务总局规定的其他情形。</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（三十二）福利彩票、体育彩票的发行收入。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（三十三）</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军队空余房产租赁收入。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（三十四）</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为了配合国家住房制度改革，企业、行政事业单位按房改成本价、标准价出售住房取得的收入。</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（三十五）将土地使用权转让给农业生产者用于农业生产。</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004051338"/>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（三十六）涉及家庭财产分割的个人无偿转让不动产、土地使用权。</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家庭财产分割，包括下列情形：离婚财产分割；无偿赠与配偶、父母、子女、祖父母、外祖父母、孙子女、外孙子女、兄弟姐妹；无偿赠与对其承担直接抚养或者赡养义务的抚养人或者赡养人；房屋产权所有人死亡，法定继承人、遗嘱继承人或者受遗赠人依法取得房屋产权。</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487588574"/>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6085" algn="just">
              <a:lnSpc>
                <a:spcPct val="150000"/>
              </a:lnSpc>
              <a:spcAft>
                <a:spcPts val="0"/>
              </a:spcAft>
            </a:pPr>
            <a:r>
              <a:rPr lang="zh-CN" altLang="zh-CN" kern="100" spc="30" dirty="0">
                <a:latin typeface="宋体" panose="02010600030101010101" pitchFamily="2" charset="-122"/>
                <a:ea typeface="仿宋_GB2312"/>
                <a:cs typeface="Times New Roman" panose="02020603050405020304" pitchFamily="18" charset="0"/>
              </a:rPr>
              <a:t>（三十七）</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土地所有者出让土地使用权和土地使用者将土地使用权归还给土地所有者。</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（三十八）县级以上地方人民政府或自然资源行政主管部门出让、转让或收回自然资源使用权（不含土地使用权）。</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14519875"/>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解读：营改增   </a:t>
            </a:r>
            <a:r>
              <a:rPr lang="zh-CN" altLang="zh-CN" sz="2800" dirty="0"/>
              <a:t>过渡政策的规定</a:t>
            </a:r>
            <a:r>
              <a:rPr lang="en-US" altLang="zh-CN" sz="2800" dirty="0"/>
              <a:t> </a:t>
            </a:r>
            <a:r>
              <a:rPr lang="zh-CN" altLang="zh-CN" sz="2800"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1640" algn="just">
              <a:lnSpc>
                <a:spcPct val="150000"/>
              </a:lnSpc>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（三十九）随军家属就业。</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四十）军队转业干部就业。</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673435347"/>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税率和免税政策的</a:t>
            </a:r>
            <a:r>
              <a:rPr lang="zh-CN" altLang="zh-CN" sz="2800" b="1" dirty="0" smtClean="0"/>
              <a:t>规定</a:t>
            </a:r>
            <a:r>
              <a:rPr lang="en-US" altLang="zh-CN" sz="2800" b="1" dirty="0" smtClean="0"/>
              <a:t>  </a:t>
            </a:r>
            <a:r>
              <a:rPr lang="zh-CN" altLang="zh-CN" sz="2800" b="1" dirty="0" smtClean="0"/>
              <a:t>零</a:t>
            </a:r>
            <a:r>
              <a:rPr lang="zh-CN" altLang="zh-CN" sz="2800" b="1" dirty="0"/>
              <a:t>税率</a:t>
            </a:r>
            <a:endParaRPr lang="zh-CN" altLang="en-US" sz="2800" dirty="0"/>
          </a:p>
        </p:txBody>
      </p:sp>
      <p:sp>
        <p:nvSpPr>
          <p:cNvPr id="3" name="副标题 2"/>
          <p:cNvSpPr>
            <a:spLocks noGrp="1"/>
          </p:cNvSpPr>
          <p:nvPr>
            <p:ph type="subTitle" idx="1"/>
          </p:nvPr>
        </p:nvSpPr>
        <p:spPr>
          <a:xfrm>
            <a:off x="251520" y="1052736"/>
            <a:ext cx="8635276" cy="5616624"/>
          </a:xfrm>
        </p:spPr>
        <p:txBody>
          <a:bodyPr>
            <a:normAutofit fontScale="55000" lnSpcReduction="20000"/>
          </a:bodyPr>
          <a:lstStyle/>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一、中华人民共和国境内（以下称境内）的单位和个人销售的下列服务和无形资产，</a:t>
            </a:r>
            <a:r>
              <a:rPr lang="zh-CN" altLang="zh-CN" kern="100" spc="30" dirty="0">
                <a:latin typeface="宋体" panose="02010600030101010101" pitchFamily="2" charset="-122"/>
                <a:ea typeface="仿宋_GB2312"/>
                <a:cs typeface="Times New Roman" panose="02020603050405020304" pitchFamily="18" charset="0"/>
              </a:rPr>
              <a:t>适用增值税零税率：</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marL="3962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（一）国际运输服务。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（二）航天运输服务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（三）向境外单位提供的完全在境外消费的下列服务：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研发服务。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2.</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合同能源管理服务。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3.</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设计服务。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4.</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广播影视节目</a:t>
            </a: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作品</a:t>
            </a: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的制作和发行服务。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5.</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软件服务。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6.</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电路设计及测试服务。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7.</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信息系统服务。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8.</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业务流程管理服务。</a:t>
            </a: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9.</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离岸服务外包业务</a:t>
            </a:r>
            <a:r>
              <a:rPr lang="zh-CN" altLang="zh-CN" sz="2700"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sz="2700"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en-US" altLang="zh-CN" sz="2700" kern="100" spc="30" dirty="0">
                <a:solidFill>
                  <a:srgbClr val="000000"/>
                </a:solidFill>
                <a:latin typeface="宋体" panose="02010600030101010101" pitchFamily="2" charset="-122"/>
                <a:ea typeface="仿宋_GB2312"/>
                <a:cs typeface="Times New Roman" panose="02020603050405020304" pitchFamily="18" charset="0"/>
              </a:rPr>
              <a:t>10.</a:t>
            </a:r>
            <a:r>
              <a:rPr lang="zh-CN" altLang="zh-CN" sz="2700" kern="100" spc="30" dirty="0">
                <a:solidFill>
                  <a:srgbClr val="000000"/>
                </a:solidFill>
                <a:latin typeface="宋体" panose="02010600030101010101" pitchFamily="2" charset="-122"/>
                <a:ea typeface="仿宋_GB2312"/>
                <a:cs typeface="Times New Roman" panose="02020603050405020304" pitchFamily="18" charset="0"/>
              </a:rPr>
              <a:t>转让技术。</a:t>
            </a:r>
          </a:p>
          <a:p>
            <a:pPr indent="421640" algn="just">
              <a:lnSpc>
                <a:spcPct val="150000"/>
              </a:lnSpc>
              <a:spcAft>
                <a:spcPts val="0"/>
              </a:spcAft>
            </a:pPr>
            <a:endParaRPr lang="zh-CN" altLang="zh-CN" sz="2700" kern="100" spc="30" dirty="0" smtClean="0">
              <a:solidFill>
                <a:srgbClr val="000000"/>
              </a:solidFill>
              <a:latin typeface="宋体" panose="02010600030101010101" pitchFamily="2" charset="-122"/>
              <a:ea typeface="仿宋_GB231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99553340"/>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a:t>
            </a:r>
            <a:r>
              <a:rPr lang="zh-CN" altLang="zh-CN" sz="2800" b="1" dirty="0" smtClean="0"/>
              <a:t>的规定</a:t>
            </a:r>
            <a:r>
              <a:rPr lang="zh-CN" altLang="zh-CN" sz="2800" b="1" dirty="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r>
              <a:rPr lang="zh-CN" altLang="zh-CN" kern="100" spc="30" dirty="0">
                <a:solidFill>
                  <a:srgbClr val="000000"/>
                </a:solidFill>
                <a:latin typeface="宋体" panose="02010600030101010101" pitchFamily="2" charset="-122"/>
                <a:ea typeface="仿宋_GB2312"/>
                <a:cs typeface="Times New Roman" panose="02020603050405020304" pitchFamily="18" charset="0"/>
              </a:rPr>
              <a:t>二、境内的单位和个人销售的下列服务和无形资产免征</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增值税</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（一）下列服务：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工程项目在境外的建筑服务。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工程项目在境外的工程监理服务。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工程、矿产资源在境外的工程勘察勘探服务。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会议展览地点在境外的会议展览服务。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存储地点在境外的仓储服务。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标的物在境外使用的有形动产租赁服务。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7.</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在境外提供的广播影视节目</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作品</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的播映服务。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8.</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在境外提供的文化体育服务、教育医疗服务、旅游服务。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427566924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a:t>
            </a:r>
            <a:r>
              <a:rPr lang="zh-CN" altLang="zh-CN" sz="2800" b="1" dirty="0" smtClean="0"/>
              <a:t>的规定</a:t>
            </a:r>
            <a:r>
              <a:rPr lang="en-US" altLang="zh-CN" sz="2800" b="1" dirty="0" smtClean="0"/>
              <a:t>  </a:t>
            </a:r>
            <a:r>
              <a:rPr lang="zh-CN" altLang="zh-CN" sz="2800" b="1" dirty="0" smtClean="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0000" lnSpcReduction="20000"/>
          </a:bodyPr>
          <a:lstStyle/>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（二）为出口货物提供的邮政服务、收派服务、保险服务</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（三）向境外单位提供的完全在境外消费的下列服务和无形资产：</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1.</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电信服务。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2.</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知识产权服务。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3.</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物流辅助服务（仓储服务、收派服务除外）。</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4.</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鉴证咨询服务。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5.</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专业技术服务。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6.</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商务辅助服务。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7.</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广告投放地在境外的广告服务。</a:t>
            </a:r>
          </a:p>
          <a:p>
            <a:pPr indent="426085" algn="just">
              <a:lnSpc>
                <a:spcPct val="150000"/>
              </a:lnSpc>
              <a:spcAft>
                <a:spcPts val="0"/>
              </a:spcAft>
            </a:pPr>
            <a:r>
              <a:rPr lang="en-US" altLang="zh-CN" sz="2900" kern="100" spc="30" dirty="0">
                <a:solidFill>
                  <a:srgbClr val="000000"/>
                </a:solidFill>
                <a:latin typeface="宋体" panose="02010600030101010101" pitchFamily="2" charset="-122"/>
                <a:ea typeface="仿宋_GB2312"/>
                <a:cs typeface="Times New Roman" panose="02020603050405020304" pitchFamily="18" charset="0"/>
              </a:rPr>
              <a:t>8.</a:t>
            </a:r>
            <a:r>
              <a:rPr lang="zh-CN" altLang="zh-CN" sz="2900" kern="100" spc="30" dirty="0">
                <a:solidFill>
                  <a:srgbClr val="000000"/>
                </a:solidFill>
                <a:latin typeface="宋体" panose="02010600030101010101" pitchFamily="2" charset="-122"/>
                <a:ea typeface="仿宋_GB2312"/>
                <a:cs typeface="Times New Roman" panose="02020603050405020304" pitchFamily="18" charset="0"/>
              </a:rPr>
              <a:t>无形资产。</a:t>
            </a:r>
          </a:p>
          <a:p>
            <a:pPr indent="426085" algn="just">
              <a:lnSpc>
                <a:spcPct val="150000"/>
              </a:lnSpc>
              <a:spcAft>
                <a:spcPts val="0"/>
              </a:spcAft>
            </a:pPr>
            <a:endParaRPr lang="zh-CN"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6454898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税率和免税政策的</a:t>
            </a:r>
            <a:r>
              <a:rPr lang="zh-CN" altLang="zh-CN" sz="2800" b="1" dirty="0" smtClean="0"/>
              <a:t>规定</a:t>
            </a:r>
            <a:r>
              <a:rPr lang="en-US" altLang="zh-CN" sz="2800" b="1" dirty="0" smtClean="0"/>
              <a:t>  </a:t>
            </a:r>
            <a:r>
              <a:rPr lang="zh-CN" altLang="zh-CN" sz="2800" b="1" dirty="0" smtClean="0"/>
              <a:t>免税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（四）以无运输工具承运方式提供的国际运输服务。</a:t>
            </a:r>
          </a:p>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（五）为境外单位之间的货币资金融通及其他金融业务提供的直接收费金融服务，且该服务与境内的货物、无形资产和不动产无关。</a:t>
            </a: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83079749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税率和免税政策的</a:t>
            </a:r>
            <a:r>
              <a:rPr lang="zh-CN" altLang="zh-CN" sz="2800" b="1" dirty="0" smtClean="0"/>
              <a:t>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三、</a:t>
            </a:r>
            <a:r>
              <a:rPr lang="zh-CN" altLang="zh-CN" kern="100" spc="30" dirty="0">
                <a:latin typeface="宋体" panose="02010600030101010101" pitchFamily="2" charset="-122"/>
                <a:ea typeface="仿宋_GB2312"/>
                <a:cs typeface="Times New Roman" panose="02020603050405020304" pitchFamily="18" charset="0"/>
              </a:rPr>
              <a:t>按照国家有关规定应取得相关资质的国际运输服务项目，纳税人取得相关资质的，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适用增值税零税率政策，未取得的，适用增值税免税政策</a:t>
            </a:r>
            <a:r>
              <a:rPr lang="zh-CN" altLang="zh-CN" kern="100" spc="30" dirty="0">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011025001"/>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a:t>解读：营改</a:t>
            </a:r>
            <a:r>
              <a:rPr lang="zh-CN" altLang="en-US" sz="2800" dirty="0" smtClean="0"/>
              <a:t>增  </a:t>
            </a:r>
            <a:r>
              <a:rPr lang="zh-CN" altLang="zh-CN" sz="2800" b="1" dirty="0" smtClean="0"/>
              <a:t>零</a:t>
            </a:r>
            <a:r>
              <a:rPr lang="zh-CN" altLang="zh-CN" sz="2800" b="1" dirty="0"/>
              <a:t>税率和免税政策的规定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indent="426085"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境内的单位和个人销售适用增值税零税率的服务或无形资产的，可以放弃适用增值税零税率，选择免税或按规定缴纳增值税。放弃适用增值税零税率后，</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个月内不得再申请适用增值税零税率。</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29272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428736"/>
            <a:ext cx="7956250" cy="4429156"/>
          </a:xfrm>
        </p:spPr>
        <p:txBody>
          <a:bodyPr>
            <a:normAutofit fontScale="62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sz="3600" dirty="0" smtClean="0">
                <a:solidFill>
                  <a:schemeClr val="tx2"/>
                </a:solidFill>
                <a:latin typeface="华文中宋" pitchFamily="2" charset="-122"/>
                <a:ea typeface="华文中宋" pitchFamily="2" charset="-122"/>
                <a:cs typeface="+mj-cs"/>
              </a:rPr>
              <a:t>第十四条 下列情形视同销售服务、无形资产或者不动产：</a:t>
            </a:r>
          </a:p>
          <a:p>
            <a:pPr indent="426085" algn="just">
              <a:lnSpc>
                <a:spcPct val="150000"/>
              </a:lnSpc>
              <a:spcAft>
                <a:spcPts val="0"/>
              </a:spcAft>
            </a:pPr>
            <a:r>
              <a:rPr lang="zh-CN" altLang="en-US" sz="3600" dirty="0" smtClean="0">
                <a:solidFill>
                  <a:schemeClr val="tx2"/>
                </a:solidFill>
                <a:latin typeface="华文中宋" pitchFamily="2" charset="-122"/>
                <a:ea typeface="华文中宋" pitchFamily="2" charset="-122"/>
                <a:cs typeface="+mj-cs"/>
              </a:rPr>
              <a:t>（一）单位或者个体工商户向其他单位或者</a:t>
            </a:r>
            <a:r>
              <a:rPr lang="zh-CN" altLang="en-US" sz="3600" dirty="0" smtClean="0">
                <a:solidFill>
                  <a:srgbClr val="FF0000"/>
                </a:solidFill>
                <a:latin typeface="华文中宋" pitchFamily="2" charset="-122"/>
                <a:ea typeface="华文中宋" pitchFamily="2" charset="-122"/>
                <a:cs typeface="+mj-cs"/>
              </a:rPr>
              <a:t>个人无偿提供服务</a:t>
            </a:r>
            <a:r>
              <a:rPr lang="zh-CN" altLang="en-US" sz="3600" dirty="0" smtClean="0">
                <a:solidFill>
                  <a:schemeClr val="tx2"/>
                </a:solidFill>
                <a:latin typeface="华文中宋" pitchFamily="2" charset="-122"/>
                <a:ea typeface="华文中宋" pitchFamily="2" charset="-122"/>
                <a:cs typeface="+mj-cs"/>
              </a:rPr>
              <a:t>，但用于公益事业或者以社会公众为对象的除外。</a:t>
            </a:r>
          </a:p>
          <a:p>
            <a:pPr indent="426085" algn="just">
              <a:lnSpc>
                <a:spcPct val="150000"/>
              </a:lnSpc>
              <a:spcAft>
                <a:spcPts val="0"/>
              </a:spcAft>
            </a:pPr>
            <a:r>
              <a:rPr lang="zh-CN" altLang="en-US" sz="3600" dirty="0" smtClean="0">
                <a:solidFill>
                  <a:schemeClr val="tx2"/>
                </a:solidFill>
                <a:latin typeface="华文中宋" pitchFamily="2" charset="-122"/>
                <a:ea typeface="华文中宋" pitchFamily="2" charset="-122"/>
                <a:cs typeface="+mj-cs"/>
              </a:rPr>
              <a:t>（二）单位或者个人向其他单位或者个人</a:t>
            </a:r>
            <a:r>
              <a:rPr lang="zh-CN" altLang="en-US" sz="3600" dirty="0" smtClean="0">
                <a:solidFill>
                  <a:srgbClr val="FF0000"/>
                </a:solidFill>
                <a:latin typeface="华文中宋" pitchFamily="2" charset="-122"/>
                <a:ea typeface="华文中宋" pitchFamily="2" charset="-122"/>
                <a:cs typeface="+mj-cs"/>
              </a:rPr>
              <a:t>无偿转让无形资产或者不动产</a:t>
            </a:r>
            <a:r>
              <a:rPr lang="zh-CN" altLang="en-US" sz="3600" dirty="0" smtClean="0">
                <a:solidFill>
                  <a:schemeClr val="tx2"/>
                </a:solidFill>
                <a:latin typeface="华文中宋" pitchFamily="2" charset="-122"/>
                <a:ea typeface="华文中宋" pitchFamily="2" charset="-122"/>
                <a:cs typeface="+mj-cs"/>
              </a:rPr>
              <a:t>，但用于公益事业或者以社会公众为对象的除外。</a:t>
            </a:r>
          </a:p>
          <a:p>
            <a:r>
              <a:rPr lang="zh-CN" altLang="en-US" sz="3600" dirty="0" smtClean="0">
                <a:solidFill>
                  <a:schemeClr val="tx2"/>
                </a:solidFill>
                <a:latin typeface="华文中宋" pitchFamily="2" charset="-122"/>
                <a:ea typeface="华文中宋" pitchFamily="2" charset="-122"/>
                <a:cs typeface="+mj-cs"/>
              </a:rPr>
              <a:t>（三）财政部和国家税务总局规定的其他情形。</a:t>
            </a:r>
            <a:endParaRPr lang="zh-CN" altLang="en-US" sz="3600" dirty="0">
              <a:solidFill>
                <a:schemeClr val="tx2"/>
              </a:solidFill>
              <a:latin typeface="华文中宋" pitchFamily="2" charset="-122"/>
              <a:ea typeface="华文中宋" pitchFamily="2" charset="-122"/>
              <a:cs typeface="+mj-cs"/>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a:t>
            </a:r>
            <a:r>
              <a:rPr lang="zh-CN" altLang="en-US" sz="2800" dirty="0" smtClean="0"/>
              <a:t>增  </a:t>
            </a:r>
            <a:r>
              <a:rPr lang="zh-CN" altLang="zh-CN" sz="2800" dirty="0" smtClean="0"/>
              <a:t>有关</a:t>
            </a:r>
            <a:r>
              <a:rPr lang="zh-CN" altLang="zh-CN" sz="2800" dirty="0"/>
              <a:t>税收征收管理事项的</a:t>
            </a:r>
            <a:r>
              <a:rPr lang="zh-CN" altLang="zh-CN" sz="2800" dirty="0" smtClean="0"/>
              <a:t>公告</a:t>
            </a:r>
            <a:r>
              <a:rPr lang="en-US" altLang="zh-CN" sz="2800" dirty="0" smtClean="0"/>
              <a:t>2016-23</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10000"/>
          </a:bodyPr>
          <a:lstStyle/>
          <a:p>
            <a:r>
              <a:rPr lang="zh-CN" altLang="zh-CN" b="1" kern="0" dirty="0">
                <a:solidFill>
                  <a:srgbClr val="333333"/>
                </a:solidFill>
                <a:ea typeface="宋体" panose="02010600030101010101" pitchFamily="2" charset="-122"/>
                <a:cs typeface="宋体" panose="02010600030101010101" pitchFamily="2" charset="-122"/>
              </a:rPr>
              <a:t>纳税申报期</a:t>
            </a:r>
            <a:r>
              <a:rPr lang="en-US" altLang="zh-CN" b="1" kern="0" dirty="0">
                <a:solidFill>
                  <a:srgbClr val="333333"/>
                </a:solidFill>
                <a:ea typeface="宋体" panose="02010600030101010101" pitchFamily="2" charset="-122"/>
                <a:cs typeface="宋体" panose="02010600030101010101" pitchFamily="2" charset="-122"/>
              </a:rPr>
              <a:t>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1</a:t>
            </a:r>
            <a:r>
              <a:rPr lang="zh-CN" altLang="zh-CN" kern="0" dirty="0">
                <a:solidFill>
                  <a:srgbClr val="333333"/>
                </a:solidFill>
                <a:ea typeface="宋体" panose="02010600030101010101" pitchFamily="2" charset="-122"/>
                <a:cs typeface="宋体" panose="02010600030101010101" pitchFamily="2" charset="-122"/>
              </a:rPr>
              <a:t>日</a:t>
            </a:r>
            <a:r>
              <a:rPr lang="zh-CN" altLang="zh-CN" kern="0" dirty="0">
                <a:solidFill>
                  <a:srgbClr val="FF0000"/>
                </a:solidFill>
                <a:ea typeface="宋体" panose="02010600030101010101" pitchFamily="2" charset="-122"/>
                <a:cs typeface="宋体" panose="02010600030101010101" pitchFamily="2" charset="-122"/>
              </a:rPr>
              <a:t>新纳入营改增</a:t>
            </a:r>
            <a:r>
              <a:rPr lang="zh-CN" altLang="zh-CN" kern="0" dirty="0">
                <a:solidFill>
                  <a:srgbClr val="333333"/>
                </a:solidFill>
                <a:ea typeface="宋体" panose="02010600030101010101" pitchFamily="2" charset="-122"/>
                <a:cs typeface="宋体" panose="02010600030101010101" pitchFamily="2" charset="-122"/>
              </a:rPr>
              <a:t>试点范围的纳税人（以下简称试点纳税人），</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月份增值税纳税申报期延长至</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27</a:t>
            </a:r>
            <a:r>
              <a:rPr lang="zh-CN" altLang="zh-CN" kern="0" dirty="0">
                <a:solidFill>
                  <a:srgbClr val="FF0000"/>
                </a:solidFill>
                <a:ea typeface="宋体" panose="02010600030101010101" pitchFamily="2" charset="-122"/>
                <a:cs typeface="宋体" panose="02010600030101010101" pitchFamily="2" charset="-122"/>
              </a:rPr>
              <a:t>日。</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（二）根据工作实际情况，省、自治区、直辖市和计划单列市国家税务局（以下简称省国税局）可以适当延长</a:t>
            </a:r>
            <a:r>
              <a:rPr lang="en-US" altLang="zh-CN" kern="0" dirty="0">
                <a:solidFill>
                  <a:srgbClr val="FF0000"/>
                </a:solidFill>
                <a:ea typeface="宋体" panose="02010600030101010101" pitchFamily="2" charset="-122"/>
                <a:cs typeface="宋体" panose="02010600030101010101" pitchFamily="2" charset="-122"/>
              </a:rPr>
              <a:t>2015</a:t>
            </a:r>
            <a:r>
              <a:rPr lang="zh-CN" altLang="zh-CN" kern="0" dirty="0">
                <a:solidFill>
                  <a:srgbClr val="FF0000"/>
                </a:solidFill>
                <a:ea typeface="宋体" panose="02010600030101010101" pitchFamily="2" charset="-122"/>
                <a:cs typeface="宋体" panose="02010600030101010101" pitchFamily="2" charset="-122"/>
              </a:rPr>
              <a:t>年度企业所得税汇算清缴时间，但最长不得超过</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zh-CN" kern="0" dirty="0">
                <a:solidFill>
                  <a:srgbClr val="FF0000"/>
                </a:solidFill>
                <a:ea typeface="宋体" panose="02010600030101010101" pitchFamily="2" charset="-122"/>
                <a:cs typeface="宋体" panose="02010600030101010101" pitchFamily="2" charset="-122"/>
              </a:rPr>
              <a:t>日</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（三）实行按季申报的原营业税纳税人，</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月申报期内，向主管地税机关申报税款所属期为</a:t>
            </a:r>
            <a:r>
              <a:rPr lang="en-US" altLang="zh-CN" kern="0" dirty="0">
                <a:solidFill>
                  <a:srgbClr val="FF0000"/>
                </a:solidFill>
                <a:ea typeface="宋体" panose="02010600030101010101" pitchFamily="2" charset="-122"/>
                <a:cs typeface="宋体" panose="02010600030101010101" pitchFamily="2" charset="-122"/>
              </a:rPr>
              <a:t>4</a:t>
            </a:r>
            <a:r>
              <a:rPr lang="zh-CN" altLang="zh-CN" kern="0" dirty="0">
                <a:solidFill>
                  <a:srgbClr val="FF0000"/>
                </a:solidFill>
                <a:ea typeface="宋体" panose="02010600030101010101" pitchFamily="2" charset="-122"/>
                <a:cs typeface="宋体" panose="02010600030101010101" pitchFamily="2" charset="-122"/>
              </a:rPr>
              <a:t>月份的营业税</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7</a:t>
            </a:r>
            <a:r>
              <a:rPr lang="zh-CN" altLang="zh-CN" kern="0" dirty="0">
                <a:solidFill>
                  <a:srgbClr val="FF0000"/>
                </a:solidFill>
                <a:ea typeface="宋体" panose="02010600030101010101" pitchFamily="2" charset="-122"/>
                <a:cs typeface="宋体" panose="02010600030101010101" pitchFamily="2" charset="-122"/>
              </a:rPr>
              <a:t>月申报期内，向主管国税机关申报税款所属期为</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月份的增值税。</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endParaRPr lang="en-US" altLang="zh-CN" kern="0" dirty="0" smtClean="0">
              <a:solidFill>
                <a:srgbClr val="FF0000"/>
              </a:solidFill>
              <a:ea typeface="微软雅黑"/>
              <a:cs typeface="宋体"/>
            </a:endParaRPr>
          </a:p>
        </p:txBody>
      </p:sp>
    </p:spTree>
    <p:extLst>
      <p:ext uri="{BB962C8B-B14F-4D97-AF65-F5344CB8AC3E}">
        <p14:creationId xmlns:p14="http://schemas.microsoft.com/office/powerpoint/2010/main" val="174663156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lnSpcReduction="10000"/>
          </a:bodyPr>
          <a:lstStyle/>
          <a:p>
            <a:r>
              <a:rPr lang="zh-CN" altLang="zh-CN" b="1" kern="0" dirty="0">
                <a:solidFill>
                  <a:srgbClr val="333333"/>
                </a:solidFill>
                <a:ea typeface="宋体" panose="02010600030101010101" pitchFamily="2" charset="-122"/>
                <a:cs typeface="宋体" panose="02010600030101010101" pitchFamily="2" charset="-122"/>
              </a:rPr>
              <a:t>增值税一般纳税人资格登记 </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（一）试点纳税人</a:t>
            </a:r>
            <a:r>
              <a:rPr lang="zh-CN" altLang="zh-CN" kern="0" dirty="0">
                <a:solidFill>
                  <a:srgbClr val="FF0000"/>
                </a:solidFill>
                <a:ea typeface="宋体" panose="02010600030101010101" pitchFamily="2" charset="-122"/>
                <a:cs typeface="宋体" panose="02010600030101010101" pitchFamily="2" charset="-122"/>
              </a:rPr>
              <a:t>应按照本公告规定办理增值税一般纳税人资格登记</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（二）除本公告第二条第（三）项规定的情形外</a:t>
            </a:r>
            <a:r>
              <a:rPr lang="en-US" altLang="zh-CN" kern="0" dirty="0">
                <a:solidFill>
                  <a:srgbClr val="333333"/>
                </a:solidFill>
                <a:ea typeface="宋体" panose="02010600030101010101" pitchFamily="2" charset="-122"/>
                <a:cs typeface="宋体" panose="02010600030101010101" pitchFamily="2" charset="-122"/>
              </a:rPr>
              <a:t>, </a:t>
            </a:r>
            <a:r>
              <a:rPr lang="zh-CN" altLang="zh-CN" kern="0" dirty="0">
                <a:solidFill>
                  <a:srgbClr val="333333"/>
                </a:solidFill>
                <a:ea typeface="宋体" panose="02010600030101010101" pitchFamily="2" charset="-122"/>
                <a:cs typeface="宋体" panose="02010600030101010101" pitchFamily="2" charset="-122"/>
              </a:rPr>
              <a:t>营改增试点实施前（以下简称试点实施前）销售服务、无形资产或者不动产（以下简称应税行为）的年应税销售额超过</a:t>
            </a:r>
            <a:r>
              <a:rPr lang="en-US" altLang="zh-CN" kern="0" dirty="0">
                <a:solidFill>
                  <a:srgbClr val="333333"/>
                </a:solidFill>
                <a:ea typeface="宋体" panose="02010600030101010101" pitchFamily="2" charset="-122"/>
                <a:cs typeface="宋体" panose="02010600030101010101" pitchFamily="2" charset="-122"/>
              </a:rPr>
              <a:t>500</a:t>
            </a:r>
            <a:r>
              <a:rPr lang="zh-CN" altLang="zh-CN" kern="0" dirty="0">
                <a:solidFill>
                  <a:srgbClr val="333333"/>
                </a:solidFill>
                <a:ea typeface="宋体" panose="02010600030101010101" pitchFamily="2" charset="-122"/>
                <a:cs typeface="宋体" panose="02010600030101010101" pitchFamily="2" charset="-122"/>
              </a:rPr>
              <a:t>万元的试点纳税人，</a:t>
            </a:r>
            <a:r>
              <a:rPr lang="zh-CN" altLang="zh-CN" kern="0" dirty="0">
                <a:solidFill>
                  <a:srgbClr val="FF0000"/>
                </a:solidFill>
                <a:ea typeface="宋体" panose="02010600030101010101" pitchFamily="2" charset="-122"/>
                <a:cs typeface="宋体" panose="02010600030101010101" pitchFamily="2" charset="-122"/>
              </a:rPr>
              <a:t>应向主管国税机关办理增值税一般纳税人资格登记手续</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试点纳税人试点实施前的应税行为年应税销售额按以下公式换算：</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应税行为年应税销售额</a:t>
            </a:r>
            <a:r>
              <a:rPr lang="en-US" altLang="zh-CN" kern="0" dirty="0">
                <a:solidFill>
                  <a:srgbClr val="333333"/>
                </a:solidFill>
                <a:ea typeface="宋体" panose="02010600030101010101" pitchFamily="2" charset="-122"/>
                <a:cs typeface="宋体" panose="02010600030101010101" pitchFamily="2" charset="-122"/>
              </a:rPr>
              <a:t>=</a:t>
            </a:r>
            <a:r>
              <a:rPr lang="zh-CN" altLang="zh-CN" kern="0" dirty="0">
                <a:solidFill>
                  <a:srgbClr val="333333"/>
                </a:solidFill>
                <a:ea typeface="宋体" panose="02010600030101010101" pitchFamily="2" charset="-122"/>
                <a:cs typeface="宋体" panose="02010600030101010101" pitchFamily="2" charset="-122"/>
              </a:rPr>
              <a:t>连续不超过</a:t>
            </a:r>
            <a:r>
              <a:rPr lang="en-US" altLang="zh-CN" kern="0" dirty="0">
                <a:solidFill>
                  <a:srgbClr val="333333"/>
                </a:solidFill>
                <a:ea typeface="宋体" panose="02010600030101010101" pitchFamily="2" charset="-122"/>
                <a:cs typeface="宋体" panose="02010600030101010101" pitchFamily="2" charset="-122"/>
              </a:rPr>
              <a:t>12</a:t>
            </a:r>
            <a:r>
              <a:rPr lang="zh-CN" altLang="zh-CN" kern="0" dirty="0">
                <a:solidFill>
                  <a:srgbClr val="333333"/>
                </a:solidFill>
                <a:ea typeface="宋体" panose="02010600030101010101" pitchFamily="2" charset="-122"/>
                <a:cs typeface="宋体" panose="02010600030101010101" pitchFamily="2" charset="-122"/>
              </a:rPr>
              <a:t>个月应税行为营业额合计÷（</a:t>
            </a:r>
            <a:r>
              <a:rPr lang="en-US" altLang="zh-CN" kern="0" dirty="0">
                <a:solidFill>
                  <a:srgbClr val="333333"/>
                </a:solidFill>
                <a:ea typeface="宋体" panose="02010600030101010101" pitchFamily="2" charset="-122"/>
                <a:cs typeface="宋体" panose="02010600030101010101" pitchFamily="2" charset="-122"/>
              </a:rPr>
              <a:t>1+3</a:t>
            </a:r>
            <a:r>
              <a:rPr lang="zh-CN" altLang="zh-CN" kern="0" dirty="0">
                <a:solidFill>
                  <a:srgbClr val="333333"/>
                </a:solidFill>
                <a:ea typeface="宋体" panose="02010600030101010101" pitchFamily="2" charset="-122"/>
                <a:cs typeface="宋体" panose="02010600030101010101" pitchFamily="2" charset="-122"/>
              </a:rPr>
              <a:t>％）</a:t>
            </a: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1636457391"/>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r>
              <a:rPr lang="zh-CN" altLang="zh-CN" b="1" kern="0" dirty="0" smtClean="0">
                <a:solidFill>
                  <a:srgbClr val="333333"/>
                </a:solidFill>
                <a:ea typeface="宋体" panose="02010600030101010101" pitchFamily="2" charset="-122"/>
                <a:cs typeface="宋体" panose="02010600030101010101" pitchFamily="2" charset="-122"/>
              </a:rPr>
              <a:t>发票</a:t>
            </a:r>
            <a:r>
              <a:rPr lang="zh-CN" altLang="zh-CN" b="1" kern="0" dirty="0">
                <a:solidFill>
                  <a:srgbClr val="333333"/>
                </a:solidFill>
                <a:ea typeface="宋体" panose="02010600030101010101" pitchFamily="2" charset="-122"/>
                <a:cs typeface="宋体" panose="02010600030101010101" pitchFamily="2" charset="-122"/>
              </a:rPr>
              <a:t>使用</a:t>
            </a:r>
            <a:r>
              <a:rPr lang="en-US" altLang="zh-CN" b="1" kern="0" dirty="0">
                <a:solidFill>
                  <a:srgbClr val="333333"/>
                </a:solidFill>
                <a:ea typeface="宋体" panose="02010600030101010101" pitchFamily="2" charset="-122"/>
                <a:cs typeface="宋体" panose="02010600030101010101" pitchFamily="2" charset="-122"/>
              </a:rPr>
              <a:t>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（一）增值税一般纳税人销售货物、提供加工修理修配劳务和应税行为，使用增值税发票管理新系统（以下简称新系统）开具增值税专用发票、增值税普通发票、机动车销售统一发票、增值税电子普通发票。</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（二）增值税小规模纳税人销售货物、提供加工修理修配劳务月销售额超过</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万元（按季纳税</a:t>
            </a:r>
            <a:r>
              <a:rPr lang="en-US" altLang="zh-CN" kern="0" dirty="0">
                <a:solidFill>
                  <a:srgbClr val="333333"/>
                </a:solidFill>
                <a:ea typeface="宋体" panose="02010600030101010101" pitchFamily="2" charset="-122"/>
                <a:cs typeface="宋体" panose="02010600030101010101" pitchFamily="2" charset="-122"/>
              </a:rPr>
              <a:t>9</a:t>
            </a:r>
            <a:r>
              <a:rPr lang="zh-CN" altLang="zh-CN" kern="0" dirty="0">
                <a:solidFill>
                  <a:srgbClr val="333333"/>
                </a:solidFill>
                <a:ea typeface="宋体" panose="02010600030101010101" pitchFamily="2" charset="-122"/>
                <a:cs typeface="宋体" panose="02010600030101010101" pitchFamily="2" charset="-122"/>
              </a:rPr>
              <a:t>万元），或者销售服务、无形资产月销售额超过</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万元（按季纳税</a:t>
            </a:r>
            <a:r>
              <a:rPr lang="en-US" altLang="zh-CN" kern="0" dirty="0">
                <a:solidFill>
                  <a:srgbClr val="333333"/>
                </a:solidFill>
                <a:ea typeface="宋体" panose="02010600030101010101" pitchFamily="2" charset="-122"/>
                <a:cs typeface="宋体" panose="02010600030101010101" pitchFamily="2" charset="-122"/>
              </a:rPr>
              <a:t>9</a:t>
            </a:r>
            <a:r>
              <a:rPr lang="zh-CN" altLang="zh-CN" kern="0" dirty="0">
                <a:solidFill>
                  <a:srgbClr val="333333"/>
                </a:solidFill>
                <a:ea typeface="宋体" panose="02010600030101010101" pitchFamily="2" charset="-122"/>
                <a:cs typeface="宋体" panose="02010600030101010101" pitchFamily="2" charset="-122"/>
              </a:rPr>
              <a:t>万元），使用新系统开具增值税普通发票、机动车销售统一发票、增值税电子普通发票。</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（三）增值税普通发票（卷式）启用前，纳税人可通过新系统使用国税机关发放的现有卷式发票。</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（四）</a:t>
            </a:r>
            <a:r>
              <a:rPr lang="zh-CN" altLang="zh-CN" kern="0" dirty="0">
                <a:solidFill>
                  <a:srgbClr val="FF0000"/>
                </a:solidFill>
                <a:ea typeface="宋体" panose="02010600030101010101" pitchFamily="2" charset="-122"/>
                <a:cs typeface="宋体" panose="02010600030101010101" pitchFamily="2" charset="-122"/>
              </a:rPr>
              <a:t>门票、过路（过桥）费发票、定额发票、客运发票和二手车销售统一发票继续使用。</a:t>
            </a:r>
            <a:endParaRPr lang="en-US" altLang="zh-CN" kern="0" dirty="0" smtClean="0">
              <a:solidFill>
                <a:srgbClr val="FF0000"/>
              </a:solidFill>
              <a:ea typeface="微软雅黑"/>
              <a:cs typeface="宋体"/>
            </a:endParaRPr>
          </a:p>
        </p:txBody>
      </p:sp>
    </p:spTree>
    <p:extLst>
      <p:ext uri="{BB962C8B-B14F-4D97-AF65-F5344CB8AC3E}">
        <p14:creationId xmlns:p14="http://schemas.microsoft.com/office/powerpoint/2010/main" val="381984817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fontScale="92500" lnSpcReduction="10000"/>
          </a:bodyPr>
          <a:lstStyle/>
          <a:p>
            <a:r>
              <a:rPr lang="zh-CN" altLang="zh-CN" b="1" kern="0" dirty="0">
                <a:solidFill>
                  <a:srgbClr val="333333"/>
                </a:solidFill>
                <a:ea typeface="宋体" panose="02010600030101010101" pitchFamily="2" charset="-122"/>
                <a:cs typeface="宋体" panose="02010600030101010101" pitchFamily="2" charset="-122"/>
              </a:rPr>
              <a:t>增值税发票</a:t>
            </a:r>
            <a:r>
              <a:rPr lang="zh-CN" altLang="zh-CN" b="1" kern="0" dirty="0" smtClean="0">
                <a:solidFill>
                  <a:srgbClr val="333333"/>
                </a:solidFill>
                <a:ea typeface="宋体" panose="02010600030101010101" pitchFamily="2" charset="-122"/>
                <a:cs typeface="宋体" panose="02010600030101010101" pitchFamily="2" charset="-122"/>
              </a:rPr>
              <a:t>开具</a:t>
            </a:r>
            <a:endParaRPr lang="en-US" altLang="zh-CN" b="1" kern="0" dirty="0" smtClean="0">
              <a:solidFill>
                <a:srgbClr val="333333"/>
              </a:solidFill>
              <a:ea typeface="宋体" panose="02010600030101010101" pitchFamily="2" charset="-122"/>
              <a:cs typeface="宋体" panose="02010600030101010101" pitchFamily="2" charset="-122"/>
            </a:endParaRPr>
          </a:p>
          <a:p>
            <a:r>
              <a:rPr lang="en-US" altLang="zh-CN" b="1" kern="0" dirty="0" smtClean="0">
                <a:solidFill>
                  <a:srgbClr val="333333"/>
                </a:solidFill>
                <a:ea typeface="宋体" panose="02010600030101010101" pitchFamily="2" charset="-122"/>
                <a:cs typeface="宋体" panose="02010600030101010101" pitchFamily="2" charset="-122"/>
              </a:rPr>
              <a:t>……</a:t>
            </a:r>
          </a:p>
          <a:p>
            <a:r>
              <a:rPr lang="en-US" altLang="zh-CN" b="1" kern="0" dirty="0">
                <a:solidFill>
                  <a:srgbClr val="333333"/>
                </a:solidFill>
                <a:ea typeface="宋体" panose="02010600030101010101" pitchFamily="2" charset="-122"/>
                <a:cs typeface="宋体" panose="02010600030101010101" pitchFamily="2" charset="-122"/>
              </a:rPr>
              <a:t> </a:t>
            </a:r>
            <a:r>
              <a:rPr lang="en-US" altLang="zh-CN" b="1" kern="0" dirty="0" smtClean="0">
                <a:solidFill>
                  <a:srgbClr val="333333"/>
                </a:solidFill>
                <a:ea typeface="宋体" panose="02010600030101010101" pitchFamily="2" charset="-122"/>
                <a:cs typeface="宋体" panose="02010600030101010101" pitchFamily="2" charset="-122"/>
              </a:rPr>
              <a:t>       </a:t>
            </a:r>
            <a:r>
              <a:rPr lang="zh-CN" altLang="en-US" kern="0" dirty="0" smtClean="0">
                <a:solidFill>
                  <a:srgbClr val="333333"/>
                </a:solidFill>
                <a:ea typeface="宋体" panose="02010600030101010101" pitchFamily="2" charset="-122"/>
                <a:cs typeface="宋体" panose="02010600030101010101" pitchFamily="2" charset="-122"/>
              </a:rPr>
              <a:t>（</a:t>
            </a:r>
            <a:r>
              <a:rPr lang="zh-CN" altLang="zh-CN" kern="0" dirty="0" smtClean="0">
                <a:solidFill>
                  <a:srgbClr val="333333"/>
                </a:solidFill>
                <a:ea typeface="宋体" panose="02010600030101010101" pitchFamily="2" charset="-122"/>
                <a:cs typeface="宋体" panose="02010600030101010101" pitchFamily="2" charset="-122"/>
              </a:rPr>
              <a:t>三</a:t>
            </a:r>
            <a:r>
              <a:rPr lang="zh-CN" altLang="zh-CN" kern="0" dirty="0">
                <a:solidFill>
                  <a:srgbClr val="333333"/>
                </a:solidFill>
                <a:ea typeface="宋体" panose="02010600030101010101" pitchFamily="2" charset="-122"/>
                <a:cs typeface="宋体" panose="02010600030101010101" pitchFamily="2" charset="-122"/>
              </a:rPr>
              <a:t>）</a:t>
            </a:r>
            <a:r>
              <a:rPr lang="zh-CN" altLang="zh-CN" kern="0" dirty="0">
                <a:solidFill>
                  <a:srgbClr val="FF0000"/>
                </a:solidFill>
                <a:ea typeface="宋体" panose="02010600030101010101" pitchFamily="2" charset="-122"/>
                <a:cs typeface="宋体" panose="02010600030101010101" pitchFamily="2" charset="-122"/>
              </a:rPr>
              <a:t>提供建筑服务</a:t>
            </a:r>
            <a:r>
              <a:rPr lang="zh-CN" altLang="zh-CN" kern="0" dirty="0">
                <a:solidFill>
                  <a:srgbClr val="333333"/>
                </a:solidFill>
                <a:ea typeface="宋体" panose="02010600030101010101" pitchFamily="2" charset="-122"/>
                <a:cs typeface="宋体" panose="02010600030101010101" pitchFamily="2" charset="-122"/>
              </a:rPr>
              <a:t>，纳税人自行开具或者税务机关代开增值税发票时，应在发票的备注栏</a:t>
            </a:r>
            <a:r>
              <a:rPr lang="zh-CN" altLang="zh-CN" kern="0" dirty="0">
                <a:solidFill>
                  <a:srgbClr val="FF0000"/>
                </a:solidFill>
                <a:ea typeface="宋体" panose="02010600030101010101" pitchFamily="2" charset="-122"/>
                <a:cs typeface="宋体" panose="02010600030101010101" pitchFamily="2" charset="-122"/>
              </a:rPr>
              <a:t>注明建筑服务发生地县（市、区）名称及项目名称。</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（四）</a:t>
            </a:r>
            <a:r>
              <a:rPr lang="zh-CN" altLang="zh-CN" kern="0" dirty="0">
                <a:solidFill>
                  <a:srgbClr val="FF0000"/>
                </a:solidFill>
                <a:ea typeface="宋体" panose="02010600030101010101" pitchFamily="2" charset="-122"/>
                <a:cs typeface="宋体" panose="02010600030101010101" pitchFamily="2" charset="-122"/>
              </a:rPr>
              <a:t>销售不动产</a:t>
            </a:r>
            <a:r>
              <a:rPr lang="zh-CN" altLang="zh-CN" kern="0" dirty="0">
                <a:solidFill>
                  <a:srgbClr val="333333"/>
                </a:solidFill>
                <a:ea typeface="宋体" panose="02010600030101010101" pitchFamily="2" charset="-122"/>
                <a:cs typeface="宋体" panose="02010600030101010101" pitchFamily="2" charset="-122"/>
              </a:rPr>
              <a:t>，纳税人自行开具或者税务机关代开增值税发票时，应在发票“货物或应税劳务、服务名称”栏填写不动产名称及房屋产权证书号码（无房屋产权证书的可不填写），“单位”栏填写面积单位，</a:t>
            </a:r>
            <a:r>
              <a:rPr lang="zh-CN" altLang="zh-CN" kern="0" dirty="0">
                <a:solidFill>
                  <a:srgbClr val="FF0000"/>
                </a:solidFill>
                <a:ea typeface="宋体" panose="02010600030101010101" pitchFamily="2" charset="-122"/>
                <a:cs typeface="宋体" panose="02010600030101010101" pitchFamily="2" charset="-122"/>
              </a:rPr>
              <a:t>备注栏注明不动产的详细地址。</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（五）</a:t>
            </a:r>
            <a:r>
              <a:rPr lang="zh-CN" altLang="zh-CN" kern="0" dirty="0">
                <a:solidFill>
                  <a:srgbClr val="FF0000"/>
                </a:solidFill>
                <a:ea typeface="宋体" panose="02010600030101010101" pitchFamily="2" charset="-122"/>
                <a:cs typeface="宋体" panose="02010600030101010101" pitchFamily="2" charset="-122"/>
              </a:rPr>
              <a:t>出租不动产</a:t>
            </a:r>
            <a:r>
              <a:rPr lang="zh-CN" altLang="zh-CN" kern="0" dirty="0">
                <a:solidFill>
                  <a:srgbClr val="333333"/>
                </a:solidFill>
                <a:ea typeface="宋体" panose="02010600030101010101" pitchFamily="2" charset="-122"/>
                <a:cs typeface="宋体" panose="02010600030101010101" pitchFamily="2" charset="-122"/>
              </a:rPr>
              <a:t>，纳税人自行开具或者税务机关代开增值税发票时，应在</a:t>
            </a:r>
            <a:r>
              <a:rPr lang="zh-CN" altLang="zh-CN" kern="0" dirty="0">
                <a:solidFill>
                  <a:srgbClr val="FF0000"/>
                </a:solidFill>
                <a:ea typeface="宋体" panose="02010600030101010101" pitchFamily="2" charset="-122"/>
                <a:cs typeface="宋体" panose="02010600030101010101" pitchFamily="2" charset="-122"/>
              </a:rPr>
              <a:t>备注栏注明不动产的详细地址</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848542719"/>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fontScale="85000" lnSpcReduction="20000"/>
          </a:bodyPr>
          <a:lstStyle/>
          <a:p>
            <a:r>
              <a:rPr lang="zh-CN" altLang="zh-CN" b="1" kern="0" dirty="0">
                <a:solidFill>
                  <a:srgbClr val="333333"/>
                </a:solidFill>
                <a:ea typeface="宋体" panose="02010600030101010101" pitchFamily="2" charset="-122"/>
                <a:cs typeface="宋体" panose="02010600030101010101" pitchFamily="2" charset="-122"/>
              </a:rPr>
              <a:t>扩大取消增值税发票认证的纳税人范围</a:t>
            </a:r>
            <a:r>
              <a:rPr lang="en-US" altLang="zh-CN" b="1" kern="0" dirty="0">
                <a:solidFill>
                  <a:srgbClr val="333333"/>
                </a:solidFill>
                <a:ea typeface="宋体" panose="02010600030101010101" pitchFamily="2" charset="-122"/>
                <a:cs typeface="宋体" panose="02010600030101010101" pitchFamily="2" charset="-122"/>
              </a:rPr>
              <a:t> </a:t>
            </a:r>
            <a:endParaRPr lang="en-US" altLang="zh-CN" b="1" kern="0" dirty="0" smtClean="0">
              <a:solidFill>
                <a:srgbClr val="333333"/>
              </a:solidFill>
              <a:ea typeface="宋体" panose="02010600030101010101" pitchFamily="2" charset="-122"/>
              <a:cs typeface="宋体" panose="02010600030101010101" pitchFamily="2" charset="-122"/>
            </a:endParaRPr>
          </a:p>
          <a:p>
            <a:r>
              <a:rPr lang="en-US" altLang="zh-CN" b="1" kern="0" dirty="0">
                <a:solidFill>
                  <a:srgbClr val="333333"/>
                </a:solidFill>
                <a:ea typeface="宋体" panose="02010600030101010101" pitchFamily="2" charset="-122"/>
                <a:cs typeface="宋体" panose="02010600030101010101" pitchFamily="2" charset="-122"/>
              </a:rPr>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a:t>
            </a:r>
            <a:r>
              <a:rPr lang="zh-CN" altLang="zh-CN" kern="0" dirty="0">
                <a:solidFill>
                  <a:srgbClr val="FF0000"/>
                </a:solidFill>
                <a:ea typeface="宋体" panose="02010600030101010101" pitchFamily="2" charset="-122"/>
                <a:cs typeface="宋体" panose="02010600030101010101" pitchFamily="2" charset="-122"/>
              </a:rPr>
              <a:t>纳税信用</a:t>
            </a:r>
            <a:r>
              <a:rPr lang="en-US" altLang="zh-CN" kern="0" dirty="0">
                <a:solidFill>
                  <a:srgbClr val="FF0000"/>
                </a:solidFill>
                <a:ea typeface="宋体" panose="02010600030101010101" pitchFamily="2" charset="-122"/>
                <a:cs typeface="宋体" panose="02010600030101010101" pitchFamily="2" charset="-122"/>
              </a:rPr>
              <a:t>B</a:t>
            </a:r>
            <a:r>
              <a:rPr lang="zh-CN" altLang="zh-CN" kern="0" dirty="0">
                <a:solidFill>
                  <a:srgbClr val="FF0000"/>
                </a:solidFill>
                <a:ea typeface="宋体" panose="02010600030101010101" pitchFamily="2" charset="-122"/>
                <a:cs typeface="宋体" panose="02010600030101010101" pitchFamily="2" charset="-122"/>
              </a:rPr>
              <a:t>级</a:t>
            </a:r>
            <a:r>
              <a:rPr lang="zh-CN" altLang="zh-CN" kern="0" dirty="0">
                <a:solidFill>
                  <a:srgbClr val="333333"/>
                </a:solidFill>
                <a:ea typeface="宋体" panose="02010600030101010101" pitchFamily="2" charset="-122"/>
                <a:cs typeface="宋体" panose="02010600030101010101" pitchFamily="2" charset="-122"/>
              </a:rPr>
              <a:t>增值税一般纳税人取得销售方使用新系统开具的增值税发票（包括增值税专用发票、货物运输业增值税专用发票、机动车销售统一发票，下同），</a:t>
            </a:r>
            <a:r>
              <a:rPr lang="zh-CN" altLang="zh-CN" kern="0" dirty="0">
                <a:solidFill>
                  <a:srgbClr val="FF0000"/>
                </a:solidFill>
                <a:ea typeface="宋体" panose="02010600030101010101" pitchFamily="2" charset="-122"/>
                <a:cs typeface="宋体" panose="02010600030101010101" pitchFamily="2" charset="-122"/>
              </a:rPr>
              <a:t>可以不再进行扫描认证</a:t>
            </a:r>
            <a:r>
              <a:rPr lang="zh-CN" altLang="zh-CN" kern="0" dirty="0">
                <a:solidFill>
                  <a:srgbClr val="333333"/>
                </a:solidFill>
                <a:ea typeface="宋体" panose="02010600030101010101" pitchFamily="2" charset="-122"/>
                <a:cs typeface="宋体" panose="02010600030101010101" pitchFamily="2" charset="-122"/>
              </a:rPr>
              <a:t>，登录本省增值税发票查询平台，</a:t>
            </a:r>
            <a:r>
              <a:rPr lang="zh-CN" altLang="zh-CN" kern="0" dirty="0">
                <a:solidFill>
                  <a:srgbClr val="FF0000"/>
                </a:solidFill>
                <a:ea typeface="宋体" panose="02010600030101010101" pitchFamily="2" charset="-122"/>
                <a:cs typeface="宋体" panose="02010600030101010101" pitchFamily="2" charset="-122"/>
              </a:rPr>
              <a:t>查询、选择用于申报抵扣或者出口退税的增值税发票信息</a:t>
            </a:r>
            <a:r>
              <a:rPr lang="zh-CN" altLang="zh-CN" kern="0" dirty="0">
                <a:solidFill>
                  <a:srgbClr val="333333"/>
                </a:solidFill>
                <a:ea typeface="宋体" panose="02010600030101010101" pitchFamily="2" charset="-122"/>
                <a:cs typeface="宋体" panose="02010600030101010101" pitchFamily="2" charset="-122"/>
              </a:rPr>
              <a:t>，未查询到对应发票信息的，仍可进行扫描认证</a:t>
            </a:r>
            <a:r>
              <a:rPr lang="zh-CN" altLang="zh-CN" kern="0" dirty="0" smtClean="0">
                <a:solidFill>
                  <a:srgbClr val="333333"/>
                </a:solidFill>
                <a:ea typeface="宋体" panose="02010600030101010101" pitchFamily="2" charset="-122"/>
                <a:cs typeface="宋体" panose="02010600030101010101" pitchFamily="2" charset="-122"/>
              </a:rPr>
              <a:t>。</a:t>
            </a:r>
            <a:endParaRPr lang="en-US" altLang="zh-CN" kern="0" dirty="0" smtClean="0">
              <a:solidFill>
                <a:srgbClr val="333333"/>
              </a:solidFill>
              <a:ea typeface="宋体" panose="02010600030101010101" pitchFamily="2" charset="-122"/>
              <a:cs typeface="宋体" panose="02010600030101010101" pitchFamily="2" charset="-122"/>
            </a:endParaRPr>
          </a:p>
          <a:p>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1</a:t>
            </a:r>
            <a:r>
              <a:rPr lang="zh-CN" altLang="zh-CN" kern="0" dirty="0">
                <a:solidFill>
                  <a:srgbClr val="FF0000"/>
                </a:solidFill>
                <a:ea typeface="宋体" panose="02010600030101010101" pitchFamily="2" charset="-122"/>
                <a:cs typeface="宋体" panose="02010600030101010101" pitchFamily="2" charset="-122"/>
              </a:rPr>
              <a:t>日新纳入营改增试点的增值税一般纳税人，</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月至</a:t>
            </a:r>
            <a:r>
              <a:rPr lang="en-US" altLang="zh-CN" kern="0" dirty="0">
                <a:solidFill>
                  <a:srgbClr val="FF0000"/>
                </a:solidFill>
                <a:ea typeface="宋体" panose="02010600030101010101" pitchFamily="2" charset="-122"/>
                <a:cs typeface="宋体" panose="02010600030101010101" pitchFamily="2" charset="-122"/>
              </a:rPr>
              <a:t>7</a:t>
            </a:r>
            <a:r>
              <a:rPr lang="zh-CN" altLang="zh-CN" kern="0" dirty="0">
                <a:solidFill>
                  <a:srgbClr val="FF0000"/>
                </a:solidFill>
                <a:ea typeface="宋体" panose="02010600030101010101" pitchFamily="2" charset="-122"/>
                <a:cs typeface="宋体" panose="02010600030101010101" pitchFamily="2" charset="-122"/>
              </a:rPr>
              <a:t>月期间不需进行增值税发票认证，登录本省增值税发票查询平台，查询、选择</a:t>
            </a:r>
            <a:r>
              <a:rPr lang="zh-CN" altLang="zh-CN" kern="0" dirty="0">
                <a:solidFill>
                  <a:srgbClr val="333333"/>
                </a:solidFill>
                <a:ea typeface="宋体" panose="02010600030101010101" pitchFamily="2" charset="-122"/>
                <a:cs typeface="宋体" panose="02010600030101010101" pitchFamily="2" charset="-122"/>
              </a:rPr>
              <a:t>用于申报抵扣或者出口退税的增值税发票信息，未查询到对应发票信息的，可进行扫描认证。</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8</a:t>
            </a:r>
            <a:r>
              <a:rPr lang="zh-CN" altLang="zh-CN" kern="0" dirty="0">
                <a:solidFill>
                  <a:srgbClr val="333333"/>
                </a:solidFill>
                <a:ea typeface="宋体" panose="02010600030101010101" pitchFamily="2" charset="-122"/>
                <a:cs typeface="宋体" panose="02010600030101010101" pitchFamily="2" charset="-122"/>
              </a:rPr>
              <a:t>月起按照纳税信用级别分别适用发票认证的有关规定。</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482383727"/>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a:bodyPr>
          <a:lstStyle/>
          <a:p>
            <a:r>
              <a:rPr lang="zh-CN" altLang="zh-CN" b="1" kern="0" dirty="0">
                <a:solidFill>
                  <a:srgbClr val="333333"/>
                </a:solidFill>
                <a:ea typeface="宋体" panose="02010600030101010101" pitchFamily="2" charset="-122"/>
                <a:cs typeface="宋体" panose="02010600030101010101" pitchFamily="2" charset="-122"/>
              </a:rPr>
              <a:t>其他纳税事项</a:t>
            </a:r>
            <a:r>
              <a:rPr lang="en-US" altLang="zh-CN" b="1" kern="0" dirty="0">
                <a:solidFill>
                  <a:srgbClr val="333333"/>
                </a:solidFill>
                <a:ea typeface="宋体" panose="02010600030101010101" pitchFamily="2" charset="-122"/>
                <a:cs typeface="宋体" panose="02010600030101010101" pitchFamily="2" charset="-122"/>
              </a:rPr>
              <a:t> </a:t>
            </a:r>
            <a:endParaRPr lang="en-US" altLang="zh-CN" b="1" kern="0" dirty="0" smtClean="0">
              <a:solidFill>
                <a:srgbClr val="333333"/>
              </a:solidFill>
              <a:ea typeface="宋体" panose="02010600030101010101" pitchFamily="2" charset="-122"/>
              <a:cs typeface="宋体" panose="02010600030101010101" pitchFamily="2" charset="-122"/>
            </a:endParaRPr>
          </a:p>
          <a:p>
            <a:r>
              <a:rPr lang="en-US" altLang="zh-CN" b="1" kern="0" dirty="0">
                <a:solidFill>
                  <a:srgbClr val="333333"/>
                </a:solidFill>
                <a:ea typeface="宋体" panose="02010600030101010101" pitchFamily="2" charset="-122"/>
                <a:cs typeface="宋体" panose="02010600030101010101" pitchFamily="2" charset="-122"/>
              </a:rPr>
              <a:t/>
            </a:r>
            <a:br>
              <a:rPr lang="en-US" altLang="zh-CN" b="1"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增值税小规模纳税人应</a:t>
            </a:r>
            <a:r>
              <a:rPr lang="zh-CN" altLang="zh-CN" kern="0" dirty="0">
                <a:solidFill>
                  <a:srgbClr val="FF0000"/>
                </a:solidFill>
                <a:ea typeface="宋体" panose="02010600030101010101" pitchFamily="2" charset="-122"/>
                <a:cs typeface="宋体" panose="02010600030101010101" pitchFamily="2" charset="-122"/>
              </a:rPr>
              <a:t>分别核算</a:t>
            </a:r>
            <a:r>
              <a:rPr lang="zh-CN" altLang="zh-CN" kern="0" dirty="0">
                <a:solidFill>
                  <a:srgbClr val="333333"/>
                </a:solidFill>
                <a:ea typeface="宋体" panose="02010600030101010101" pitchFamily="2" charset="-122"/>
                <a:cs typeface="宋体" panose="02010600030101010101" pitchFamily="2" charset="-122"/>
              </a:rPr>
              <a:t>销售货物，提供加工、修理修配劳务的销售额，和销售服务、无形资产的销售额。增值税小规模纳税人销售货物，提供加工、修理修配劳务月销售额不超过</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万元（按季纳税</a:t>
            </a:r>
            <a:r>
              <a:rPr lang="en-US" altLang="zh-CN" kern="0" dirty="0">
                <a:solidFill>
                  <a:srgbClr val="333333"/>
                </a:solidFill>
                <a:ea typeface="宋体" panose="02010600030101010101" pitchFamily="2" charset="-122"/>
                <a:cs typeface="宋体" panose="02010600030101010101" pitchFamily="2" charset="-122"/>
              </a:rPr>
              <a:t>9</a:t>
            </a:r>
            <a:r>
              <a:rPr lang="zh-CN" altLang="zh-CN" kern="0" dirty="0">
                <a:solidFill>
                  <a:srgbClr val="333333"/>
                </a:solidFill>
                <a:ea typeface="宋体" panose="02010600030101010101" pitchFamily="2" charset="-122"/>
                <a:cs typeface="宋体" panose="02010600030101010101" pitchFamily="2" charset="-122"/>
              </a:rPr>
              <a:t>万元），销售服务、无形资产月销售额不超过</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万元（按季纳税</a:t>
            </a:r>
            <a:r>
              <a:rPr lang="en-US" altLang="zh-CN" kern="0" dirty="0">
                <a:solidFill>
                  <a:srgbClr val="333333"/>
                </a:solidFill>
                <a:ea typeface="宋体" panose="02010600030101010101" pitchFamily="2" charset="-122"/>
                <a:cs typeface="宋体" panose="02010600030101010101" pitchFamily="2" charset="-122"/>
              </a:rPr>
              <a:t>9</a:t>
            </a:r>
            <a:r>
              <a:rPr lang="zh-CN" altLang="zh-CN" kern="0" dirty="0">
                <a:solidFill>
                  <a:srgbClr val="333333"/>
                </a:solidFill>
                <a:ea typeface="宋体" panose="02010600030101010101" pitchFamily="2" charset="-122"/>
                <a:cs typeface="宋体" panose="02010600030101010101" pitchFamily="2" charset="-122"/>
              </a:rPr>
              <a:t>万元）的，自</a:t>
            </a:r>
            <a:r>
              <a:rPr lang="en-US" altLang="zh-CN" kern="0" dirty="0">
                <a:solidFill>
                  <a:srgbClr val="333333"/>
                </a:solidFill>
                <a:ea typeface="宋体" panose="02010600030101010101" pitchFamily="2" charset="-122"/>
                <a:cs typeface="宋体" panose="02010600030101010101" pitchFamily="2" charset="-122"/>
              </a:rPr>
              <a:t>2016</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1</a:t>
            </a:r>
            <a:r>
              <a:rPr lang="zh-CN" altLang="zh-CN" kern="0" dirty="0">
                <a:solidFill>
                  <a:srgbClr val="333333"/>
                </a:solidFill>
                <a:ea typeface="宋体" panose="02010600030101010101" pitchFamily="2" charset="-122"/>
                <a:cs typeface="宋体" panose="02010600030101010101" pitchFamily="2" charset="-122"/>
              </a:rPr>
              <a:t>日起至</a:t>
            </a:r>
            <a:r>
              <a:rPr lang="en-US" altLang="zh-CN" kern="0" dirty="0">
                <a:solidFill>
                  <a:srgbClr val="333333"/>
                </a:solidFill>
                <a:ea typeface="宋体" panose="02010600030101010101" pitchFamily="2" charset="-122"/>
                <a:cs typeface="宋体" panose="02010600030101010101" pitchFamily="2" charset="-122"/>
              </a:rPr>
              <a:t>2017</a:t>
            </a:r>
            <a:r>
              <a:rPr lang="zh-CN" altLang="zh-CN"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12</a:t>
            </a:r>
            <a:r>
              <a:rPr lang="zh-CN" altLang="zh-CN"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31</a:t>
            </a:r>
            <a:r>
              <a:rPr lang="zh-CN" altLang="zh-CN" kern="0" dirty="0">
                <a:solidFill>
                  <a:srgbClr val="333333"/>
                </a:solidFill>
                <a:ea typeface="宋体" panose="02010600030101010101" pitchFamily="2" charset="-122"/>
                <a:cs typeface="宋体" panose="02010600030101010101" pitchFamily="2" charset="-122"/>
              </a:rPr>
              <a:t>日，</a:t>
            </a:r>
            <a:r>
              <a:rPr lang="zh-CN" altLang="zh-CN" kern="0" dirty="0">
                <a:solidFill>
                  <a:srgbClr val="FF0000"/>
                </a:solidFill>
                <a:ea typeface="宋体" panose="02010600030101010101" pitchFamily="2" charset="-122"/>
                <a:cs typeface="宋体" panose="02010600030101010101" pitchFamily="2" charset="-122"/>
              </a:rPr>
              <a:t>可分别享受</a:t>
            </a:r>
            <a:r>
              <a:rPr lang="zh-CN" altLang="zh-CN" kern="0" dirty="0">
                <a:solidFill>
                  <a:srgbClr val="333333"/>
                </a:solidFill>
                <a:ea typeface="宋体" panose="02010600030101010101" pitchFamily="2" charset="-122"/>
                <a:cs typeface="宋体" panose="02010600030101010101" pitchFamily="2" charset="-122"/>
              </a:rPr>
              <a:t>小微企业暂免征收增值税优惠政策。</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8416540"/>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algn="ctr"/>
            <a:r>
              <a:rPr lang="zh-CN" altLang="en-US" sz="2800" dirty="0"/>
              <a:t>解读：营改增  </a:t>
            </a:r>
            <a:r>
              <a:rPr lang="zh-CN" altLang="zh-CN" sz="2800" dirty="0"/>
              <a:t>有关税收征收管理事项的公告</a:t>
            </a:r>
            <a:r>
              <a:rPr lang="en-US" altLang="zh-CN" sz="2800" dirty="0"/>
              <a:t>2016-23</a:t>
            </a:r>
            <a:r>
              <a:rPr lang="zh-CN" altLang="en-US" sz="2800" dirty="0"/>
              <a:t>号</a:t>
            </a:r>
          </a:p>
        </p:txBody>
      </p:sp>
      <p:sp>
        <p:nvSpPr>
          <p:cNvPr id="3" name="副标题 2"/>
          <p:cNvSpPr>
            <a:spLocks noGrp="1"/>
          </p:cNvSpPr>
          <p:nvPr>
            <p:ph type="subTitle" idx="1"/>
          </p:nvPr>
        </p:nvSpPr>
        <p:spPr>
          <a:xfrm>
            <a:off x="251520" y="1052736"/>
            <a:ext cx="8635276" cy="5040560"/>
          </a:xfrm>
        </p:spPr>
        <p:txBody>
          <a:bodyPr>
            <a:normAutofit/>
          </a:bodyPr>
          <a:lstStyle/>
          <a:p>
            <a:endParaRPr lang="en-US" altLang="zh-CN" kern="0" smtClean="0">
              <a:solidFill>
                <a:srgbClr val="333333"/>
              </a:solidFill>
              <a:ea typeface="宋体" panose="02010600030101010101" pitchFamily="2" charset="-122"/>
              <a:cs typeface="宋体" panose="02010600030101010101" pitchFamily="2" charset="-122"/>
            </a:endParaRPr>
          </a:p>
          <a:p>
            <a:r>
              <a:rPr lang="zh-CN" altLang="zh-CN" kern="0" smtClean="0">
                <a:solidFill>
                  <a:srgbClr val="333333"/>
                </a:solidFill>
                <a:ea typeface="宋体" panose="02010600030101010101" pitchFamily="2" charset="-122"/>
                <a:cs typeface="宋体" panose="02010600030101010101" pitchFamily="2" charset="-122"/>
              </a:rPr>
              <a:t>其他</a:t>
            </a:r>
            <a:r>
              <a:rPr lang="zh-CN" altLang="zh-CN" kern="0" dirty="0">
                <a:solidFill>
                  <a:srgbClr val="333333"/>
                </a:solidFill>
                <a:ea typeface="宋体" panose="02010600030101010101" pitchFamily="2" charset="-122"/>
                <a:cs typeface="宋体" panose="02010600030101010101" pitchFamily="2" charset="-122"/>
              </a:rPr>
              <a:t>个人采取预收款形式出租不动产，取得的预收租金收入，可在预收款对应的租赁期内平均分摊，分摊后的月租金收入不超过</a:t>
            </a:r>
            <a:r>
              <a:rPr lang="en-US" altLang="zh-CN" kern="0" dirty="0">
                <a:solidFill>
                  <a:srgbClr val="333333"/>
                </a:solidFill>
                <a:ea typeface="宋体" panose="02010600030101010101" pitchFamily="2" charset="-122"/>
                <a:cs typeface="宋体" panose="02010600030101010101" pitchFamily="2" charset="-122"/>
              </a:rPr>
              <a:t>3</a:t>
            </a:r>
            <a:r>
              <a:rPr lang="zh-CN" altLang="zh-CN" kern="0" dirty="0">
                <a:solidFill>
                  <a:srgbClr val="333333"/>
                </a:solidFill>
                <a:ea typeface="宋体" panose="02010600030101010101" pitchFamily="2" charset="-122"/>
                <a:cs typeface="宋体" panose="02010600030101010101" pitchFamily="2" charset="-122"/>
              </a:rPr>
              <a:t>万元的，可享受小微企业免征增值税优惠政策</a:t>
            </a: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916056990"/>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lgn="ctr"/>
            <a:r>
              <a:rPr lang="zh-CN" altLang="en-US" sz="2800" dirty="0"/>
              <a:t>解读：营改</a:t>
            </a:r>
            <a:r>
              <a:rPr lang="zh-CN" altLang="en-US" sz="2800" dirty="0" smtClean="0"/>
              <a:t>增  </a:t>
            </a:r>
            <a:r>
              <a:rPr lang="zh-CN" altLang="zh-CN" sz="2400" dirty="0" smtClean="0"/>
              <a:t>关于</a:t>
            </a:r>
            <a:r>
              <a:rPr lang="zh-CN" altLang="zh-CN" sz="2400" dirty="0"/>
              <a:t>调整增值税纳税申报有关事项的公告</a:t>
            </a:r>
            <a:br>
              <a:rPr lang="zh-CN" altLang="zh-CN" sz="2400" dirty="0"/>
            </a:br>
            <a:r>
              <a:rPr lang="zh-CN" altLang="zh-CN" sz="2400" dirty="0"/>
              <a:t>国家税务总局公告</a:t>
            </a:r>
            <a:r>
              <a:rPr lang="en-US" altLang="zh-CN" sz="2400" dirty="0"/>
              <a:t>2016</a:t>
            </a:r>
            <a:r>
              <a:rPr lang="zh-CN" altLang="zh-CN" sz="2400" dirty="0"/>
              <a:t>年第</a:t>
            </a:r>
            <a:r>
              <a:rPr lang="en-US" altLang="zh-CN" sz="2400" dirty="0"/>
              <a:t>27</a:t>
            </a:r>
            <a:r>
              <a:rPr lang="zh-CN" altLang="zh-CN" sz="2400" dirty="0"/>
              <a:t>号</a:t>
            </a:r>
          </a:p>
        </p:txBody>
      </p:sp>
      <p:sp>
        <p:nvSpPr>
          <p:cNvPr id="3" name="副标题 2"/>
          <p:cNvSpPr>
            <a:spLocks noGrp="1"/>
          </p:cNvSpPr>
          <p:nvPr>
            <p:ph type="subTitle" idx="1"/>
          </p:nvPr>
        </p:nvSpPr>
        <p:spPr>
          <a:xfrm>
            <a:off x="251520" y="1052736"/>
            <a:ext cx="8635276" cy="5040560"/>
          </a:xfrm>
        </p:spPr>
        <p:txBody>
          <a:bodyPr>
            <a:normAutofit fontScale="85000" lnSpcReduction="20000"/>
          </a:bodyPr>
          <a:lstStyle/>
          <a:p>
            <a:r>
              <a:rPr lang="zh-CN" altLang="en-US" kern="0" dirty="0">
                <a:solidFill>
                  <a:srgbClr val="333333"/>
                </a:solidFill>
                <a:ea typeface="微软雅黑"/>
                <a:cs typeface="宋体"/>
              </a:rPr>
              <a:t>一、对</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国家税务总局关于全面推开营业税改征增值税试点后增值税纳税申报有关事项的公告</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（国家税务总局公告</a:t>
            </a:r>
            <a:r>
              <a:rPr lang="en-US" altLang="zh-CN" kern="0" dirty="0">
                <a:solidFill>
                  <a:srgbClr val="333333"/>
                </a:solidFill>
                <a:ea typeface="微软雅黑"/>
                <a:cs typeface="宋体"/>
              </a:rPr>
              <a:t>2016</a:t>
            </a:r>
            <a:r>
              <a:rPr lang="zh-CN" altLang="en-US" kern="0" dirty="0">
                <a:solidFill>
                  <a:srgbClr val="333333"/>
                </a:solidFill>
                <a:ea typeface="微软雅黑"/>
                <a:cs typeface="宋体"/>
              </a:rPr>
              <a:t>年第</a:t>
            </a:r>
            <a:r>
              <a:rPr lang="en-US" altLang="zh-CN" kern="0" dirty="0">
                <a:solidFill>
                  <a:srgbClr val="333333"/>
                </a:solidFill>
                <a:ea typeface="微软雅黑"/>
                <a:cs typeface="宋体"/>
              </a:rPr>
              <a:t>13</a:t>
            </a:r>
            <a:r>
              <a:rPr lang="zh-CN" altLang="en-US" kern="0" dirty="0">
                <a:solidFill>
                  <a:srgbClr val="333333"/>
                </a:solidFill>
                <a:ea typeface="微软雅黑"/>
                <a:cs typeface="宋体"/>
              </a:rPr>
              <a:t>号）附件</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中</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本期抵扣进项税额结构明细表</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进行调整，调整后的表式见附件</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，填写说明见附件</a:t>
            </a:r>
            <a:r>
              <a:rPr lang="en-US" altLang="zh-CN" kern="0" dirty="0">
                <a:solidFill>
                  <a:srgbClr val="333333"/>
                </a:solidFill>
                <a:ea typeface="微软雅黑"/>
                <a:cs typeface="宋体"/>
              </a:rPr>
              <a:t>2</a:t>
            </a:r>
            <a:r>
              <a:rPr lang="zh-CN" altLang="en-US" kern="0" dirty="0">
                <a:solidFill>
                  <a:srgbClr val="333333"/>
                </a:solidFill>
                <a:ea typeface="微软雅黑"/>
                <a:cs typeface="宋体"/>
              </a:rPr>
              <a:t>。</a:t>
            </a:r>
          </a:p>
          <a:p>
            <a:r>
              <a:rPr lang="zh-CN" altLang="en-US" kern="0" dirty="0">
                <a:solidFill>
                  <a:srgbClr val="333333"/>
                </a:solidFill>
                <a:ea typeface="微软雅黑"/>
                <a:cs typeface="宋体"/>
              </a:rPr>
              <a:t>　　二、对国家税务总局公告</a:t>
            </a:r>
            <a:r>
              <a:rPr lang="en-US" altLang="zh-CN" kern="0" dirty="0">
                <a:solidFill>
                  <a:srgbClr val="333333"/>
                </a:solidFill>
                <a:ea typeface="微软雅黑"/>
                <a:cs typeface="宋体"/>
              </a:rPr>
              <a:t>2016</a:t>
            </a:r>
            <a:r>
              <a:rPr lang="zh-CN" altLang="en-US" kern="0" dirty="0">
                <a:solidFill>
                  <a:srgbClr val="333333"/>
                </a:solidFill>
                <a:ea typeface="微软雅黑"/>
                <a:cs typeface="宋体"/>
              </a:rPr>
              <a:t>年第</a:t>
            </a:r>
            <a:r>
              <a:rPr lang="en-US" altLang="zh-CN" kern="0" dirty="0">
                <a:solidFill>
                  <a:srgbClr val="333333"/>
                </a:solidFill>
                <a:ea typeface="微软雅黑"/>
                <a:cs typeface="宋体"/>
              </a:rPr>
              <a:t>13</a:t>
            </a:r>
            <a:r>
              <a:rPr lang="zh-CN" altLang="en-US" kern="0" dirty="0">
                <a:solidFill>
                  <a:srgbClr val="333333"/>
                </a:solidFill>
                <a:ea typeface="微软雅黑"/>
                <a:cs typeface="宋体"/>
              </a:rPr>
              <a:t>号附件</a:t>
            </a:r>
            <a:r>
              <a:rPr lang="en-US" altLang="zh-CN" kern="0" dirty="0">
                <a:solidFill>
                  <a:srgbClr val="333333"/>
                </a:solidFill>
                <a:ea typeface="微软雅黑"/>
                <a:cs typeface="宋体"/>
              </a:rPr>
              <a:t>3《</a:t>
            </a:r>
            <a:r>
              <a:rPr lang="zh-CN" altLang="en-US" kern="0" dirty="0">
                <a:solidFill>
                  <a:srgbClr val="333333"/>
                </a:solidFill>
                <a:ea typeface="微软雅黑"/>
                <a:cs typeface="宋体"/>
              </a:rPr>
              <a:t>增值税纳税申报表（小规模纳税人适用）</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及其附列资料进行调整，调整后的表式见附件</a:t>
            </a:r>
            <a:r>
              <a:rPr lang="en-US" altLang="zh-CN" kern="0" dirty="0">
                <a:solidFill>
                  <a:srgbClr val="333333"/>
                </a:solidFill>
                <a:ea typeface="微软雅黑"/>
                <a:cs typeface="宋体"/>
              </a:rPr>
              <a:t>3</a:t>
            </a:r>
            <a:r>
              <a:rPr lang="zh-CN" altLang="en-US" kern="0" dirty="0">
                <a:solidFill>
                  <a:srgbClr val="333333"/>
                </a:solidFill>
                <a:ea typeface="微软雅黑"/>
                <a:cs typeface="宋体"/>
              </a:rPr>
              <a:t>，填写说明见附件</a:t>
            </a:r>
            <a:r>
              <a:rPr lang="en-US" altLang="zh-CN" kern="0" dirty="0">
                <a:solidFill>
                  <a:srgbClr val="333333"/>
                </a:solidFill>
                <a:ea typeface="微软雅黑"/>
                <a:cs typeface="宋体"/>
              </a:rPr>
              <a:t>4</a:t>
            </a:r>
            <a:r>
              <a:rPr lang="zh-CN" altLang="en-US" kern="0" dirty="0">
                <a:solidFill>
                  <a:srgbClr val="333333"/>
                </a:solidFill>
                <a:ea typeface="微软雅黑"/>
                <a:cs typeface="宋体"/>
              </a:rPr>
              <a:t>。</a:t>
            </a:r>
          </a:p>
          <a:p>
            <a:r>
              <a:rPr lang="zh-CN" altLang="en-US" kern="0" dirty="0">
                <a:solidFill>
                  <a:srgbClr val="333333"/>
                </a:solidFill>
                <a:ea typeface="微软雅黑"/>
                <a:cs typeface="宋体"/>
              </a:rPr>
              <a:t>　　三、增值税一般纳税人支付道路、桥、闸通行费，按照政策规定，以取得的通行费发票（不含财政票据）上注明的收费金额计算的可抵扣进项税额，填入国家税务总局公告</a:t>
            </a:r>
            <a:r>
              <a:rPr lang="en-US" altLang="zh-CN" kern="0" dirty="0">
                <a:solidFill>
                  <a:srgbClr val="333333"/>
                </a:solidFill>
                <a:ea typeface="微软雅黑"/>
                <a:cs typeface="宋体"/>
              </a:rPr>
              <a:t>2016</a:t>
            </a:r>
            <a:r>
              <a:rPr lang="zh-CN" altLang="en-US" kern="0" dirty="0">
                <a:solidFill>
                  <a:srgbClr val="333333"/>
                </a:solidFill>
                <a:ea typeface="微软雅黑"/>
                <a:cs typeface="宋体"/>
              </a:rPr>
              <a:t>年第</a:t>
            </a:r>
            <a:r>
              <a:rPr lang="en-US" altLang="zh-CN" kern="0" dirty="0">
                <a:solidFill>
                  <a:srgbClr val="333333"/>
                </a:solidFill>
                <a:ea typeface="微软雅黑"/>
                <a:cs typeface="宋体"/>
              </a:rPr>
              <a:t>13</a:t>
            </a:r>
            <a:r>
              <a:rPr lang="zh-CN" altLang="en-US" kern="0" dirty="0">
                <a:solidFill>
                  <a:srgbClr val="333333"/>
                </a:solidFill>
                <a:ea typeface="微软雅黑"/>
                <a:cs typeface="宋体"/>
              </a:rPr>
              <a:t>号附件</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中</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增值税纳税申报表附列资料（二）</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（本期进项税额明细）第</a:t>
            </a:r>
            <a:r>
              <a:rPr lang="en-US" altLang="zh-CN" kern="0" dirty="0">
                <a:solidFill>
                  <a:srgbClr val="333333"/>
                </a:solidFill>
                <a:ea typeface="微软雅黑"/>
                <a:cs typeface="宋体"/>
              </a:rPr>
              <a:t>8</a:t>
            </a:r>
            <a:r>
              <a:rPr lang="zh-CN" altLang="en-US" kern="0" dirty="0">
                <a:solidFill>
                  <a:srgbClr val="333333"/>
                </a:solidFill>
                <a:ea typeface="微软雅黑"/>
                <a:cs typeface="宋体"/>
              </a:rPr>
              <a:t>栏“其他”。</a:t>
            </a:r>
          </a:p>
          <a:p>
            <a:r>
              <a:rPr lang="zh-CN" altLang="en-US" kern="0" dirty="0">
                <a:solidFill>
                  <a:srgbClr val="333333"/>
                </a:solidFill>
                <a:ea typeface="微软雅黑"/>
                <a:cs typeface="宋体"/>
              </a:rPr>
              <a:t>　　四、本公告自</a:t>
            </a:r>
            <a:r>
              <a:rPr lang="en-US" altLang="zh-CN" kern="0" dirty="0">
                <a:solidFill>
                  <a:srgbClr val="333333"/>
                </a:solidFill>
                <a:ea typeface="微软雅黑"/>
                <a:cs typeface="宋体"/>
              </a:rPr>
              <a:t>2016</a:t>
            </a:r>
            <a:r>
              <a:rPr lang="zh-CN" altLang="en-US" kern="0" dirty="0">
                <a:solidFill>
                  <a:srgbClr val="333333"/>
                </a:solidFill>
                <a:ea typeface="微软雅黑"/>
                <a:cs typeface="宋体"/>
              </a:rPr>
              <a:t>年</a:t>
            </a:r>
            <a:r>
              <a:rPr lang="en-US" altLang="zh-CN" kern="0" dirty="0">
                <a:solidFill>
                  <a:srgbClr val="333333"/>
                </a:solidFill>
                <a:ea typeface="微软雅黑"/>
                <a:cs typeface="宋体"/>
              </a:rPr>
              <a:t>6</a:t>
            </a:r>
            <a:r>
              <a:rPr lang="zh-CN" altLang="en-US" kern="0" dirty="0">
                <a:solidFill>
                  <a:srgbClr val="333333"/>
                </a:solidFill>
                <a:ea typeface="微软雅黑"/>
                <a:cs typeface="宋体"/>
              </a:rPr>
              <a:t>月</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日起施行。国家税务总局公告</a:t>
            </a:r>
            <a:r>
              <a:rPr lang="en-US" altLang="zh-CN" kern="0" dirty="0">
                <a:solidFill>
                  <a:srgbClr val="333333"/>
                </a:solidFill>
                <a:ea typeface="微软雅黑"/>
                <a:cs typeface="宋体"/>
              </a:rPr>
              <a:t>2016</a:t>
            </a:r>
            <a:r>
              <a:rPr lang="zh-CN" altLang="en-US" kern="0" dirty="0">
                <a:solidFill>
                  <a:srgbClr val="333333"/>
                </a:solidFill>
                <a:ea typeface="微软雅黑"/>
                <a:cs typeface="宋体"/>
              </a:rPr>
              <a:t>年第</a:t>
            </a:r>
            <a:r>
              <a:rPr lang="en-US" altLang="zh-CN" kern="0" dirty="0">
                <a:solidFill>
                  <a:srgbClr val="333333"/>
                </a:solidFill>
                <a:ea typeface="微软雅黑"/>
                <a:cs typeface="宋体"/>
              </a:rPr>
              <a:t>13</a:t>
            </a:r>
            <a:r>
              <a:rPr lang="zh-CN" altLang="en-US" kern="0" dirty="0">
                <a:solidFill>
                  <a:srgbClr val="333333"/>
                </a:solidFill>
                <a:ea typeface="微软雅黑"/>
                <a:cs typeface="宋体"/>
              </a:rPr>
              <a:t>号附件</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中</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本期抵扣进项税额结构明细表</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、附件</a:t>
            </a:r>
            <a:r>
              <a:rPr lang="en-US" altLang="zh-CN" kern="0" dirty="0">
                <a:solidFill>
                  <a:srgbClr val="333333"/>
                </a:solidFill>
                <a:ea typeface="微软雅黑"/>
                <a:cs typeface="宋体"/>
              </a:rPr>
              <a:t>2</a:t>
            </a:r>
            <a:r>
              <a:rPr lang="zh-CN" altLang="en-US" kern="0" dirty="0">
                <a:solidFill>
                  <a:srgbClr val="333333"/>
                </a:solidFill>
                <a:ea typeface="微软雅黑"/>
                <a:cs typeface="宋体"/>
              </a:rPr>
              <a:t>中</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本期抵扣进项税额结构明细表</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填写说明、附件</a:t>
            </a:r>
            <a:r>
              <a:rPr lang="en-US" altLang="zh-CN" kern="0" dirty="0">
                <a:solidFill>
                  <a:srgbClr val="333333"/>
                </a:solidFill>
                <a:ea typeface="微软雅黑"/>
                <a:cs typeface="宋体"/>
              </a:rPr>
              <a:t>3</a:t>
            </a:r>
            <a:r>
              <a:rPr lang="zh-CN" altLang="en-US" kern="0" dirty="0">
                <a:solidFill>
                  <a:srgbClr val="333333"/>
                </a:solidFill>
                <a:ea typeface="微软雅黑"/>
                <a:cs typeface="宋体"/>
              </a:rPr>
              <a:t>、附件</a:t>
            </a:r>
            <a:r>
              <a:rPr lang="en-US" altLang="zh-CN" kern="0" dirty="0">
                <a:solidFill>
                  <a:srgbClr val="333333"/>
                </a:solidFill>
                <a:ea typeface="微软雅黑"/>
                <a:cs typeface="宋体"/>
              </a:rPr>
              <a:t>4</a:t>
            </a:r>
            <a:r>
              <a:rPr lang="zh-CN" altLang="en-US" kern="0" dirty="0">
                <a:solidFill>
                  <a:srgbClr val="333333"/>
                </a:solidFill>
                <a:ea typeface="微软雅黑"/>
                <a:cs typeface="宋体"/>
              </a:rPr>
              <a:t>内容同时废止。</a:t>
            </a:r>
          </a:p>
          <a:p>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845908102"/>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lgn="ctr"/>
            <a:r>
              <a:rPr lang="zh-CN" altLang="en-US" sz="2800" dirty="0"/>
              <a:t>解读：营改</a:t>
            </a:r>
            <a:r>
              <a:rPr lang="zh-CN" altLang="en-US" sz="2800" dirty="0" smtClean="0"/>
              <a:t>增  </a:t>
            </a:r>
            <a:r>
              <a:rPr lang="zh-CN" altLang="zh-CN" sz="2400" dirty="0" smtClean="0"/>
              <a:t>关于</a:t>
            </a:r>
            <a:r>
              <a:rPr lang="zh-CN" altLang="zh-CN" sz="2400" dirty="0"/>
              <a:t>调整增值税纳税申报有关事项的公告</a:t>
            </a:r>
            <a:br>
              <a:rPr lang="zh-CN" altLang="zh-CN" sz="2400" dirty="0"/>
            </a:br>
            <a:r>
              <a:rPr lang="zh-CN" altLang="zh-CN" sz="2400" dirty="0"/>
              <a:t>国家税务总局公告</a:t>
            </a:r>
            <a:r>
              <a:rPr lang="en-US" altLang="zh-CN" sz="2400" dirty="0"/>
              <a:t>2016</a:t>
            </a:r>
            <a:r>
              <a:rPr lang="zh-CN" altLang="zh-CN" sz="2400" dirty="0"/>
              <a:t>年第</a:t>
            </a:r>
            <a:r>
              <a:rPr lang="en-US" altLang="zh-CN" sz="2400" dirty="0"/>
              <a:t>27</a:t>
            </a:r>
            <a:r>
              <a:rPr lang="zh-CN" altLang="zh-CN" sz="2400" dirty="0"/>
              <a:t>号</a:t>
            </a:r>
          </a:p>
        </p:txBody>
      </p:sp>
      <p:sp>
        <p:nvSpPr>
          <p:cNvPr id="3" name="副标题 2"/>
          <p:cNvSpPr>
            <a:spLocks noGrp="1"/>
          </p:cNvSpPr>
          <p:nvPr>
            <p:ph type="subTitle" idx="1"/>
          </p:nvPr>
        </p:nvSpPr>
        <p:spPr>
          <a:xfrm>
            <a:off x="251520" y="1052736"/>
            <a:ext cx="8635276" cy="5040560"/>
          </a:xfrm>
        </p:spPr>
        <p:txBody>
          <a:bodyPr>
            <a:normAutofit/>
          </a:bodyPr>
          <a:lstStyle/>
          <a:p>
            <a:pPr lvl="0"/>
            <a:r>
              <a:rPr lang="zh-CN" altLang="zh-CN" dirty="0"/>
              <a:t>　附件：</a:t>
            </a:r>
            <a:r>
              <a:rPr lang="en-US" altLang="zh-CN" dirty="0">
                <a:hlinkClick r:id="rId2" action="ppaction://hlinkfile"/>
              </a:rPr>
              <a:t>1.本期抵扣进项税额结构明细表</a:t>
            </a:r>
            <a:endParaRPr lang="zh-CN" altLang="zh-CN" dirty="0"/>
          </a:p>
          <a:p>
            <a:r>
              <a:rPr lang="zh-CN" altLang="zh-CN" dirty="0"/>
              <a:t>　　　　　</a:t>
            </a:r>
            <a:r>
              <a:rPr lang="en-US" altLang="zh-CN" dirty="0">
                <a:hlinkClick r:id="rId3" action="ppaction://hlinkfile"/>
              </a:rPr>
              <a:t>2.《本期抵扣进项税额结构明细表》填写说明</a:t>
            </a:r>
            <a:endParaRPr lang="zh-CN" altLang="zh-CN" dirty="0"/>
          </a:p>
          <a:p>
            <a:r>
              <a:rPr lang="zh-CN" altLang="zh-CN" dirty="0"/>
              <a:t>　　　　　</a:t>
            </a:r>
            <a:r>
              <a:rPr lang="en-US" altLang="zh-CN" dirty="0">
                <a:hlinkClick r:id="rId4" action="ppaction://hlinkfile"/>
              </a:rPr>
              <a:t>3.《增值税纳税申报表（小规模纳税人适用）》</a:t>
            </a:r>
            <a:r>
              <a:rPr lang="en-US" altLang="zh-CN" dirty="0" err="1">
                <a:hlinkClick r:id="rId4" action="ppaction://hlinkfile"/>
              </a:rPr>
              <a:t>及其附列资料</a:t>
            </a:r>
            <a:r>
              <a:rPr lang="zh-CN" altLang="zh-CN" dirty="0"/>
              <a:t></a:t>
            </a:r>
            <a:r>
              <a:rPr lang="en-US" altLang="zh-CN" dirty="0"/>
              <a:t/>
            </a:r>
            <a:br>
              <a:rPr lang="en-US" altLang="zh-CN" dirty="0"/>
            </a:br>
            <a:r>
              <a:rPr lang="zh-CN" altLang="zh-CN" dirty="0"/>
              <a:t>　　　　　</a:t>
            </a:r>
            <a:r>
              <a:rPr lang="en-US" altLang="zh-CN" dirty="0">
                <a:hlinkClick r:id="rId5" action="ppaction://hlinkfile"/>
              </a:rPr>
              <a:t>4.《增值税纳税申报表（小规模纳税人适用）》</a:t>
            </a:r>
            <a:r>
              <a:rPr lang="en-US" altLang="zh-CN" dirty="0" err="1">
                <a:hlinkClick r:id="rId5" action="ppaction://hlinkfile"/>
              </a:rPr>
              <a:t>及其附列资料填写说明</a:t>
            </a:r>
            <a:r>
              <a:rPr lang="en-US" altLang="zh-CN" dirty="0">
                <a:hlinkClick r:id="rId5" action="ppaction://hlinkfile"/>
              </a:rPr>
              <a:t> </a:t>
            </a:r>
            <a:endParaRPr lang="zh-CN" altLang="zh-CN" dirty="0"/>
          </a:p>
          <a:p>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33116691"/>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fontScale="90000"/>
          </a:bodyPr>
          <a:lstStyle/>
          <a:p>
            <a:pPr lvl="0" algn="ctr"/>
            <a:r>
              <a:rPr lang="zh-CN" altLang="en-US" sz="2800" dirty="0"/>
              <a:t>解读：营改</a:t>
            </a:r>
            <a:r>
              <a:rPr lang="zh-CN" altLang="en-US" sz="2800" dirty="0" smtClean="0"/>
              <a:t>增  </a:t>
            </a:r>
            <a:r>
              <a:rPr lang="zh-CN" altLang="zh-CN" sz="2400" dirty="0" smtClean="0"/>
              <a:t>关于</a:t>
            </a:r>
            <a:r>
              <a:rPr lang="zh-CN" altLang="zh-CN" sz="2400" dirty="0"/>
              <a:t>调整增值税纳税申报有关事项的公告</a:t>
            </a:r>
            <a:br>
              <a:rPr lang="zh-CN" altLang="zh-CN" sz="2400" dirty="0"/>
            </a:br>
            <a:r>
              <a:rPr lang="zh-CN" altLang="zh-CN" sz="2400" dirty="0"/>
              <a:t>国家税务总局公告</a:t>
            </a:r>
            <a:r>
              <a:rPr lang="en-US" altLang="zh-CN" sz="2400" dirty="0"/>
              <a:t>2016</a:t>
            </a:r>
            <a:r>
              <a:rPr lang="zh-CN" altLang="zh-CN" sz="2400" dirty="0"/>
              <a:t>年第</a:t>
            </a:r>
            <a:r>
              <a:rPr lang="en-US" altLang="zh-CN" sz="2400" dirty="0"/>
              <a:t>27</a:t>
            </a:r>
            <a:r>
              <a:rPr lang="zh-CN" altLang="zh-CN" sz="2400" dirty="0"/>
              <a:t>号</a:t>
            </a:r>
          </a:p>
        </p:txBody>
      </p:sp>
      <p:sp>
        <p:nvSpPr>
          <p:cNvPr id="3" name="副标题 2"/>
          <p:cNvSpPr>
            <a:spLocks noGrp="1"/>
          </p:cNvSpPr>
          <p:nvPr>
            <p:ph type="subTitle" idx="1"/>
          </p:nvPr>
        </p:nvSpPr>
        <p:spPr>
          <a:xfrm>
            <a:off x="251520" y="1052736"/>
            <a:ext cx="8635276" cy="5040560"/>
          </a:xfrm>
        </p:spPr>
        <p:txBody>
          <a:bodyPr>
            <a:normAutofit/>
          </a:bodyPr>
          <a:lstStyle/>
          <a:p>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38279424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357190"/>
          </a:xfrm>
        </p:spPr>
        <p:txBody>
          <a:bodyPr>
            <a:normAutofit fontScale="90000"/>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357166"/>
            <a:ext cx="7884812" cy="6143668"/>
          </a:xfrm>
        </p:spPr>
        <p:txBody>
          <a:bodyPr>
            <a:normAutofit fontScale="925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b="1" kern="100" spc="30" dirty="0" smtClean="0">
                <a:solidFill>
                  <a:srgbClr val="000000"/>
                </a:solidFill>
                <a:latin typeface="宋体"/>
                <a:ea typeface="仿宋_GB2312"/>
                <a:cs typeface="Times New Roman"/>
              </a:rPr>
              <a:t>第十五条 </a:t>
            </a:r>
            <a:r>
              <a:rPr lang="zh-CN" altLang="en-US" kern="100" spc="30" dirty="0" smtClean="0">
                <a:solidFill>
                  <a:srgbClr val="000000"/>
                </a:solidFill>
                <a:latin typeface="宋体"/>
                <a:ea typeface="仿宋_GB2312"/>
                <a:cs typeface="Times New Roman"/>
              </a:rPr>
              <a:t>增值税税率：</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（一）纳税人发生应税行为，除本条第（二）项、第（三）项、第（四）项规定外，</a:t>
            </a:r>
            <a:r>
              <a:rPr lang="zh-CN" altLang="en-US" kern="100" spc="30" dirty="0" smtClean="0">
                <a:solidFill>
                  <a:srgbClr val="FF0000"/>
                </a:solidFill>
                <a:latin typeface="宋体"/>
                <a:ea typeface="仿宋_GB2312"/>
                <a:cs typeface="Times New Roman"/>
              </a:rPr>
              <a:t>税率为</a:t>
            </a:r>
            <a:r>
              <a:rPr lang="en-US" kern="100" spc="30" dirty="0" smtClean="0">
                <a:solidFill>
                  <a:srgbClr val="FF0000"/>
                </a:solidFill>
                <a:latin typeface="宋体"/>
                <a:ea typeface="仿宋_GB2312"/>
                <a:cs typeface="Times New Roman"/>
              </a:rPr>
              <a:t>6</a:t>
            </a:r>
            <a:r>
              <a:rPr lang="zh-CN" altLang="en-US" kern="100" spc="30" dirty="0" smtClean="0">
                <a:solidFill>
                  <a:srgbClr val="FF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（二）提供交通运输、邮政、基础电信</a:t>
            </a:r>
            <a:r>
              <a:rPr lang="zh-CN" altLang="en-US" kern="100" spc="30" dirty="0" smtClean="0">
                <a:solidFill>
                  <a:srgbClr val="FF0000"/>
                </a:solidFill>
                <a:latin typeface="宋体"/>
                <a:ea typeface="仿宋_GB2312"/>
                <a:cs typeface="Times New Roman"/>
              </a:rPr>
              <a:t>、建筑、不动产租赁服务，销售不动产，转让土地使用权</a:t>
            </a:r>
            <a:r>
              <a:rPr lang="zh-CN" altLang="en-US" kern="100" spc="30" dirty="0" smtClean="0">
                <a:solidFill>
                  <a:srgbClr val="000000"/>
                </a:solidFill>
                <a:latin typeface="宋体"/>
                <a:ea typeface="仿宋_GB2312"/>
                <a:cs typeface="Times New Roman"/>
              </a:rPr>
              <a:t>，税率</a:t>
            </a:r>
            <a:r>
              <a:rPr lang="zh-CN" altLang="en-US" kern="100" spc="30" dirty="0" smtClean="0">
                <a:solidFill>
                  <a:srgbClr val="FF0000"/>
                </a:solidFill>
                <a:latin typeface="宋体"/>
                <a:ea typeface="仿宋_GB2312"/>
                <a:cs typeface="Times New Roman"/>
              </a:rPr>
              <a:t>为</a:t>
            </a:r>
            <a:r>
              <a:rPr lang="en-US" kern="100" spc="30" dirty="0" smtClean="0">
                <a:solidFill>
                  <a:srgbClr val="FF0000"/>
                </a:solidFill>
                <a:latin typeface="宋体"/>
                <a:ea typeface="仿宋_GB2312"/>
                <a:cs typeface="Times New Roman"/>
              </a:rPr>
              <a:t>11%</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（三）提供</a:t>
            </a:r>
            <a:r>
              <a:rPr lang="zh-CN" altLang="en-US" kern="100" spc="30" dirty="0" smtClean="0">
                <a:solidFill>
                  <a:srgbClr val="FF0000"/>
                </a:solidFill>
                <a:latin typeface="宋体"/>
                <a:ea typeface="仿宋_GB2312"/>
                <a:cs typeface="Times New Roman"/>
              </a:rPr>
              <a:t>有形动产租赁服务，税率为</a:t>
            </a:r>
            <a:r>
              <a:rPr lang="en-US" kern="100" spc="30" dirty="0" smtClean="0">
                <a:solidFill>
                  <a:srgbClr val="FF0000"/>
                </a:solidFill>
                <a:latin typeface="宋体"/>
                <a:ea typeface="仿宋_GB2312"/>
                <a:cs typeface="Times New Roman"/>
              </a:rPr>
              <a:t>17%</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r>
              <a:rPr lang="zh-CN" altLang="en-US" kern="100" spc="30" dirty="0" smtClean="0">
                <a:solidFill>
                  <a:srgbClr val="000000"/>
                </a:solidFill>
                <a:latin typeface="宋体"/>
                <a:ea typeface="仿宋_GB2312"/>
                <a:cs typeface="Times New Roman"/>
              </a:rPr>
              <a:t>   （四）境内单位和个人发生的跨境应税行为，</a:t>
            </a:r>
            <a:r>
              <a:rPr lang="zh-CN" altLang="en-US" kern="100" spc="30" dirty="0" smtClean="0">
                <a:solidFill>
                  <a:srgbClr val="FF0000"/>
                </a:solidFill>
                <a:latin typeface="宋体"/>
                <a:ea typeface="仿宋_GB2312"/>
                <a:cs typeface="Times New Roman"/>
              </a:rPr>
              <a:t>税率为零</a:t>
            </a:r>
            <a:r>
              <a:rPr lang="zh-CN" altLang="en-US" kern="100" spc="30" dirty="0" smtClean="0">
                <a:solidFill>
                  <a:srgbClr val="000000"/>
                </a:solidFill>
                <a:latin typeface="宋体"/>
                <a:ea typeface="仿宋_GB2312"/>
                <a:cs typeface="Times New Roman"/>
              </a:rPr>
              <a:t>。具体范围由财政部和国家税务总局另行规定。</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357298"/>
            <a:ext cx="7670498" cy="4357718"/>
          </a:xfrm>
        </p:spPr>
        <p:txBody>
          <a:bodyPr/>
          <a:lstStyle/>
          <a:p>
            <a:pPr algn="ctr"/>
            <a:endParaRPr lang="en-US" altLang="zh-CN" kern="0" dirty="0" smtClean="0">
              <a:solidFill>
                <a:srgbClr val="333333"/>
              </a:solidFill>
              <a:ea typeface="微软雅黑"/>
              <a:cs typeface="宋体"/>
            </a:endParaRPr>
          </a:p>
          <a:p>
            <a:pPr algn="ctr"/>
            <a:r>
              <a:rPr lang="zh-CN" altLang="en-US" b="1" kern="100" spc="30" dirty="0" smtClean="0">
                <a:solidFill>
                  <a:srgbClr val="000000"/>
                </a:solidFill>
                <a:latin typeface="宋体"/>
                <a:ea typeface="仿宋_GB2312"/>
                <a:cs typeface="Times New Roman"/>
              </a:rPr>
              <a:t>第十六条</a:t>
            </a:r>
            <a:r>
              <a:rPr lang="en-US" kern="100" spc="30" dirty="0" smtClean="0">
                <a:solidFill>
                  <a:srgbClr val="000000"/>
                </a:solidFill>
                <a:latin typeface="宋体"/>
                <a:ea typeface="仿宋_GB2312"/>
                <a:cs typeface="Times New Roman"/>
              </a:rPr>
              <a:t>	</a:t>
            </a:r>
            <a:r>
              <a:rPr lang="zh-CN" altLang="en-US" kern="100" spc="30" dirty="0" smtClean="0">
                <a:solidFill>
                  <a:srgbClr val="FF0000"/>
                </a:solidFill>
                <a:latin typeface="宋体"/>
                <a:ea typeface="仿宋_GB2312"/>
                <a:cs typeface="Times New Roman"/>
              </a:rPr>
              <a:t>增值税征收率为</a:t>
            </a:r>
            <a:r>
              <a:rPr lang="en-US" kern="100" spc="30" dirty="0" smtClean="0">
                <a:solidFill>
                  <a:srgbClr val="FF0000"/>
                </a:solidFill>
                <a:latin typeface="宋体"/>
                <a:ea typeface="仿宋_GB2312"/>
                <a:cs typeface="Times New Roman"/>
              </a:rPr>
              <a:t>3%</a:t>
            </a:r>
            <a:r>
              <a:rPr lang="zh-CN" altLang="en-US" kern="100" spc="30" dirty="0" smtClean="0">
                <a:solidFill>
                  <a:srgbClr val="000000"/>
                </a:solidFill>
                <a:latin typeface="宋体"/>
                <a:ea typeface="仿宋_GB2312"/>
                <a:cs typeface="Times New Roman"/>
              </a:rPr>
              <a:t>，财政部和国家税务总局另有规定的除外。</a:t>
            </a:r>
            <a:endParaRPr lang="en-US" altLang="zh-CN" kern="100" spc="30" dirty="0" smtClean="0">
              <a:solidFill>
                <a:srgbClr val="000000"/>
              </a:solidFill>
              <a:latin typeface="宋体"/>
              <a:ea typeface="仿宋_GB2312"/>
              <a:cs typeface="Times New Roman"/>
            </a:endParaRPr>
          </a:p>
          <a:p>
            <a:pPr algn="ctr"/>
            <a:endParaRPr lang="en-US" altLang="zh-CN" kern="100" spc="30" dirty="0">
              <a:solidFill>
                <a:srgbClr val="000000"/>
              </a:solidFill>
              <a:latin typeface="宋体"/>
              <a:cs typeface="Times New Roman"/>
            </a:endParaRPr>
          </a:p>
          <a:p>
            <a:pPr algn="ctr"/>
            <a:endParaRPr lang="en-US" altLang="zh-CN" kern="100" spc="30" dirty="0" smtClean="0">
              <a:solidFill>
                <a:srgbClr val="000000"/>
              </a:solidFill>
              <a:latin typeface="宋体"/>
              <a:cs typeface="Times New Roman"/>
            </a:endParaRPr>
          </a:p>
          <a:p>
            <a:pPr algn="ctr"/>
            <a:r>
              <a:rPr lang="zh-CN" altLang="en-US" kern="100" spc="30" dirty="0">
                <a:solidFill>
                  <a:srgbClr val="FF0000"/>
                </a:solidFill>
                <a:latin typeface="宋体"/>
                <a:cs typeface="Times New Roman"/>
              </a:rPr>
              <a:t>不动产</a:t>
            </a:r>
            <a:r>
              <a:rPr lang="zh-CN" altLang="en-US" kern="100" spc="30" dirty="0" smtClean="0">
                <a:solidFill>
                  <a:srgbClr val="FF0000"/>
                </a:solidFill>
                <a:latin typeface="宋体"/>
                <a:cs typeface="Times New Roman"/>
              </a:rPr>
              <a:t>销售简易征收率</a:t>
            </a:r>
            <a:r>
              <a:rPr lang="en-US" altLang="zh-CN" kern="100" spc="30" dirty="0" smtClean="0">
                <a:solidFill>
                  <a:srgbClr val="FF0000"/>
                </a:solidFill>
                <a:latin typeface="宋体"/>
                <a:cs typeface="Times New Roman"/>
              </a:rPr>
              <a:t>5%</a:t>
            </a:r>
            <a:endParaRPr lang="en-US" altLang="zh-CN" kern="100" spc="30" dirty="0">
              <a:solidFill>
                <a:srgbClr val="FF0000"/>
              </a:solidFill>
              <a:latin typeface="宋体"/>
              <a:cs typeface="Times New Roman"/>
            </a:endParaRPr>
          </a:p>
          <a:p>
            <a:pPr algn="ctr"/>
            <a:r>
              <a:rPr lang="zh-CN" altLang="en-US" kern="100" spc="30" dirty="0">
                <a:solidFill>
                  <a:srgbClr val="FF0000"/>
                </a:solidFill>
                <a:latin typeface="宋体"/>
                <a:cs typeface="Times New Roman"/>
              </a:rPr>
              <a:t>不动产</a:t>
            </a:r>
            <a:r>
              <a:rPr lang="zh-CN" altLang="en-US" kern="100" spc="30" dirty="0" smtClean="0">
                <a:solidFill>
                  <a:srgbClr val="FF0000"/>
                </a:solidFill>
                <a:latin typeface="宋体"/>
                <a:cs typeface="Times New Roman"/>
              </a:rPr>
              <a:t>出租简易征收率</a:t>
            </a:r>
            <a:r>
              <a:rPr lang="en-US" altLang="zh-CN" kern="100" spc="30" dirty="0" smtClean="0">
                <a:solidFill>
                  <a:srgbClr val="FF0000"/>
                </a:solidFill>
                <a:latin typeface="宋体"/>
                <a:cs typeface="Times New Roman"/>
              </a:rPr>
              <a:t>5%</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1000"/>
                                        <p:tgtEl>
                                          <p:spTgt spid="3">
                                            <p:txEl>
                                              <p:pRg st="5" end="5"/>
                                            </p:txEl>
                                          </p:spTgt>
                                        </p:tgtEl>
                                      </p:cBhvr>
                                    </p:animEffect>
                                    <p:anim calcmode="lin" valueType="num">
                                      <p:cBhvr>
                                        <p:cTn id="22"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357298"/>
            <a:ext cx="7670498" cy="4357718"/>
          </a:xfrm>
        </p:spPr>
        <p:txBody>
          <a:bodyPr/>
          <a:lstStyle/>
          <a:p>
            <a:r>
              <a:rPr lang="zh-CN" altLang="en-US" kern="0" dirty="0" smtClean="0">
                <a:solidFill>
                  <a:srgbClr val="FF0000"/>
                </a:solidFill>
                <a:ea typeface="微软雅黑"/>
                <a:cs typeface="宋体"/>
              </a:rPr>
              <a:t>动迁</a:t>
            </a:r>
            <a:r>
              <a:rPr lang="zh-CN" altLang="en-US" kern="0" dirty="0" smtClean="0">
                <a:solidFill>
                  <a:srgbClr val="333333"/>
                </a:solidFill>
                <a:ea typeface="微软雅黑"/>
                <a:cs typeface="宋体"/>
              </a:rPr>
              <a:t>取得服务费税率？</a:t>
            </a:r>
            <a:endParaRPr lang="en-US" altLang="zh-CN" kern="0" dirty="0" smtClean="0">
              <a:solidFill>
                <a:srgbClr val="333333"/>
              </a:solidFill>
              <a:ea typeface="微软雅黑"/>
              <a:cs typeface="宋体"/>
            </a:endParaRPr>
          </a:p>
          <a:p>
            <a:endParaRPr lang="en-US" altLang="zh-CN" kern="0" dirty="0" smtClean="0">
              <a:solidFill>
                <a:srgbClr val="333333"/>
              </a:solidFill>
              <a:ea typeface="微软雅黑"/>
              <a:cs typeface="宋体"/>
            </a:endParaRPr>
          </a:p>
          <a:p>
            <a:r>
              <a:rPr lang="zh-CN" altLang="en-US" kern="0" dirty="0">
                <a:solidFill>
                  <a:srgbClr val="FF0000"/>
                </a:solidFill>
                <a:ea typeface="微软雅黑"/>
                <a:cs typeface="宋体"/>
              </a:rPr>
              <a:t>经济</a:t>
            </a:r>
            <a:r>
              <a:rPr lang="zh-CN" altLang="en-US" kern="0" dirty="0" smtClean="0">
                <a:solidFill>
                  <a:srgbClr val="FF0000"/>
                </a:solidFill>
                <a:ea typeface="微软雅黑"/>
                <a:cs typeface="宋体"/>
              </a:rPr>
              <a:t>城</a:t>
            </a:r>
            <a:r>
              <a:rPr lang="zh-CN" altLang="en-US" kern="0" dirty="0" smtClean="0">
                <a:solidFill>
                  <a:srgbClr val="333333"/>
                </a:solidFill>
                <a:ea typeface="微软雅黑"/>
                <a:cs typeface="宋体"/>
              </a:rPr>
              <a:t>向企业收取的服务费税率？</a:t>
            </a:r>
            <a:endParaRPr lang="en-US" altLang="zh-CN" kern="0" dirty="0" smtClean="0">
              <a:solidFill>
                <a:srgbClr val="333333"/>
              </a:solidFill>
              <a:ea typeface="微软雅黑"/>
              <a:cs typeface="宋体"/>
            </a:endParaRPr>
          </a:p>
          <a:p>
            <a:endParaRPr lang="en-US" altLang="zh-CN" kern="0" dirty="0">
              <a:solidFill>
                <a:srgbClr val="333333"/>
              </a:solidFill>
              <a:ea typeface="微软雅黑"/>
              <a:cs typeface="宋体"/>
            </a:endParaRPr>
          </a:p>
          <a:p>
            <a:r>
              <a:rPr lang="zh-CN" altLang="en-US" kern="0" dirty="0" smtClean="0">
                <a:solidFill>
                  <a:srgbClr val="FF0000"/>
                </a:solidFill>
                <a:ea typeface="微软雅黑"/>
                <a:cs typeface="宋体"/>
              </a:rPr>
              <a:t>物业公司</a:t>
            </a:r>
            <a:r>
              <a:rPr lang="zh-CN" altLang="en-US" kern="0" dirty="0" smtClean="0">
                <a:solidFill>
                  <a:srgbClr val="333333"/>
                </a:solidFill>
                <a:ea typeface="微软雅黑"/>
                <a:cs typeface="宋体"/>
              </a:rPr>
              <a:t>收取的物业费 税率？</a:t>
            </a:r>
            <a:endParaRPr lang="en-US" altLang="zh-CN" kern="0" dirty="0" smtClean="0">
              <a:solidFill>
                <a:srgbClr val="333333"/>
              </a:solidFill>
              <a:ea typeface="微软雅黑"/>
              <a:cs typeface="宋体"/>
            </a:endParaRPr>
          </a:p>
          <a:p>
            <a:pPr algn="ctr"/>
            <a:endParaRPr lang="en-US" altLang="zh-CN" kern="0" dirty="0" smtClean="0">
              <a:solidFill>
                <a:srgbClr val="333333"/>
              </a:solidFill>
              <a:ea typeface="微软雅黑"/>
              <a:cs typeface="宋体"/>
            </a:endParaRPr>
          </a:p>
        </p:txBody>
      </p:sp>
    </p:spTree>
    <p:extLst>
      <p:ext uri="{BB962C8B-B14F-4D97-AF65-F5344CB8AC3E}">
        <p14:creationId xmlns:p14="http://schemas.microsoft.com/office/powerpoint/2010/main" val="235760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286808" cy="2643206"/>
          </a:xfrm>
        </p:spPr>
        <p:txBody>
          <a:bodyPr>
            <a:normAutofit/>
          </a:bodyPr>
          <a:lstStyle/>
          <a:p>
            <a:pPr algn="ctr"/>
            <a:r>
              <a:rPr lang="zh-CN" altLang="en-US" dirty="0" smtClean="0"/>
              <a:t>主讲：卫明</a:t>
            </a:r>
            <a:r>
              <a:rPr lang="en-US" altLang="zh-CN" dirty="0" smtClean="0"/>
              <a:t/>
            </a:r>
            <a:br>
              <a:rPr lang="en-US" altLang="zh-CN" dirty="0" smtClean="0"/>
            </a:br>
            <a:endParaRPr lang="zh-CN" altLang="en-US" dirty="0"/>
          </a:p>
        </p:txBody>
      </p:sp>
      <p:sp>
        <p:nvSpPr>
          <p:cNvPr id="3" name="副标题 2"/>
          <p:cNvSpPr>
            <a:spLocks noGrp="1"/>
          </p:cNvSpPr>
          <p:nvPr>
            <p:ph type="subTitle" idx="1"/>
          </p:nvPr>
        </p:nvSpPr>
        <p:spPr>
          <a:xfrm>
            <a:off x="687716" y="2500306"/>
            <a:ext cx="8027688" cy="3929090"/>
          </a:xfrm>
        </p:spPr>
        <p:txBody>
          <a:bodyPr>
            <a:normAutofit fontScale="92500" lnSpcReduction="10000"/>
          </a:bodyPr>
          <a:lstStyle/>
          <a:p>
            <a:pPr algn="ctr"/>
            <a:endParaRPr lang="en-US" altLang="zh-CN" kern="0" dirty="0" smtClean="0">
              <a:solidFill>
                <a:srgbClr val="333333"/>
              </a:solidFill>
              <a:ea typeface="微软雅黑"/>
              <a:cs typeface="宋体"/>
            </a:endParaRPr>
          </a:p>
          <a:p>
            <a:r>
              <a:rPr lang="zh-CN" altLang="en-US" sz="4000" dirty="0" smtClean="0">
                <a:solidFill>
                  <a:schemeClr val="tx2"/>
                </a:solidFill>
                <a:latin typeface="+mj-lt"/>
                <a:ea typeface="+mj-ea"/>
                <a:cs typeface="+mj-cs"/>
              </a:rPr>
              <a:t>上海青瑞税务师事务所</a:t>
            </a:r>
            <a:endParaRPr lang="en-US" altLang="zh-CN" sz="4000" dirty="0" smtClean="0">
              <a:solidFill>
                <a:schemeClr val="tx2"/>
              </a:solidFill>
              <a:latin typeface="+mj-lt"/>
              <a:ea typeface="+mj-ea"/>
              <a:cs typeface="+mj-cs"/>
            </a:endParaRPr>
          </a:p>
          <a:p>
            <a:r>
              <a:rPr lang="zh-CN" altLang="en-US" sz="4000" dirty="0" smtClean="0">
                <a:solidFill>
                  <a:schemeClr val="tx2"/>
                </a:solidFill>
                <a:latin typeface="+mj-lt"/>
                <a:ea typeface="+mj-ea"/>
                <a:cs typeface="+mj-cs"/>
              </a:rPr>
              <a:t>上海青信财务咨询有限公司</a:t>
            </a:r>
            <a:endParaRPr lang="en-US" altLang="zh-CN" sz="4000" dirty="0" smtClean="0">
              <a:solidFill>
                <a:schemeClr val="tx2"/>
              </a:solidFill>
              <a:latin typeface="+mj-lt"/>
              <a:ea typeface="+mj-ea"/>
              <a:cs typeface="+mj-cs"/>
            </a:endParaRPr>
          </a:p>
          <a:p>
            <a:r>
              <a:rPr lang="zh-CN" altLang="en-US" sz="4000" dirty="0" smtClean="0">
                <a:solidFill>
                  <a:schemeClr val="tx2"/>
                </a:solidFill>
                <a:latin typeface="+mj-lt"/>
                <a:ea typeface="+mj-ea"/>
                <a:cs typeface="+mj-cs"/>
              </a:rPr>
              <a:t>注册会计师     注册税务师</a:t>
            </a:r>
            <a:endParaRPr lang="en-US" altLang="zh-CN" sz="4000" dirty="0" smtClean="0">
              <a:solidFill>
                <a:schemeClr val="tx2"/>
              </a:solidFill>
              <a:latin typeface="+mj-lt"/>
              <a:ea typeface="+mj-ea"/>
              <a:cs typeface="+mj-cs"/>
            </a:endParaRPr>
          </a:p>
          <a:p>
            <a:r>
              <a:rPr lang="en-US" altLang="zh-CN" sz="3000" dirty="0" smtClean="0">
                <a:solidFill>
                  <a:schemeClr val="tx2"/>
                </a:solidFill>
                <a:latin typeface="+mj-lt"/>
                <a:ea typeface="+mj-ea"/>
                <a:cs typeface="+mj-cs"/>
              </a:rPr>
              <a:t>TEL</a:t>
            </a:r>
            <a:r>
              <a:rPr lang="zh-CN" altLang="en-US" sz="3000" dirty="0" smtClean="0">
                <a:solidFill>
                  <a:schemeClr val="tx2"/>
                </a:solidFill>
                <a:latin typeface="+mj-lt"/>
                <a:ea typeface="+mj-ea"/>
                <a:cs typeface="+mj-cs"/>
              </a:rPr>
              <a:t>：   </a:t>
            </a:r>
            <a:r>
              <a:rPr lang="en-US" altLang="zh-CN" sz="3000" dirty="0" smtClean="0">
                <a:solidFill>
                  <a:schemeClr val="tx2"/>
                </a:solidFill>
                <a:latin typeface="+mj-lt"/>
                <a:ea typeface="+mj-ea"/>
                <a:cs typeface="+mj-cs"/>
              </a:rPr>
              <a:t>15900486789</a:t>
            </a:r>
          </a:p>
          <a:p>
            <a:r>
              <a:rPr lang="en-US" altLang="zh-CN" sz="3000" dirty="0" smtClean="0">
                <a:solidFill>
                  <a:schemeClr val="tx2"/>
                </a:solidFill>
                <a:latin typeface="+mj-lt"/>
                <a:ea typeface="+mj-ea"/>
                <a:cs typeface="+mj-cs"/>
              </a:rPr>
              <a:t>Email</a:t>
            </a:r>
            <a:r>
              <a:rPr lang="zh-CN" altLang="en-US" sz="3000" dirty="0" smtClean="0">
                <a:solidFill>
                  <a:schemeClr val="tx2"/>
                </a:solidFill>
                <a:latin typeface="+mj-lt"/>
                <a:ea typeface="+mj-ea"/>
                <a:cs typeface="+mj-cs"/>
              </a:rPr>
              <a:t>：</a:t>
            </a:r>
            <a:r>
              <a:rPr lang="en-US" altLang="zh-CN" sz="3000" dirty="0" smtClean="0">
                <a:solidFill>
                  <a:schemeClr val="tx2"/>
                </a:solidFill>
                <a:latin typeface="+mj-lt"/>
                <a:ea typeface="+mj-ea"/>
                <a:cs typeface="+mj-cs"/>
              </a:rPr>
              <a:t>weiminge@hotmail.com</a:t>
            </a:r>
          </a:p>
          <a:p>
            <a:r>
              <a:rPr lang="en-US" altLang="zh-CN" sz="3000" dirty="0" err="1" smtClean="0">
                <a:solidFill>
                  <a:schemeClr val="tx2"/>
                </a:solidFill>
                <a:latin typeface="+mj-lt"/>
                <a:ea typeface="+mj-ea"/>
                <a:cs typeface="+mj-cs"/>
              </a:rPr>
              <a:t>qq</a:t>
            </a:r>
            <a:r>
              <a:rPr lang="zh-CN" altLang="en-US" sz="3000" dirty="0" smtClean="0">
                <a:solidFill>
                  <a:schemeClr val="tx2"/>
                </a:solidFill>
                <a:latin typeface="+mj-lt"/>
                <a:ea typeface="+mj-ea"/>
                <a:cs typeface="+mj-cs"/>
              </a:rPr>
              <a:t>：    </a:t>
            </a:r>
            <a:r>
              <a:rPr lang="en-US" altLang="zh-CN" sz="3000" dirty="0" smtClean="0">
                <a:solidFill>
                  <a:schemeClr val="tx2"/>
                </a:solidFill>
                <a:latin typeface="+mj-lt"/>
                <a:ea typeface="+mj-ea"/>
                <a:cs typeface="+mj-cs"/>
              </a:rPr>
              <a:t>1014456344</a:t>
            </a:r>
          </a:p>
          <a:p>
            <a:pPr algn="ctr"/>
            <a:endParaRPr lang="zh-CN" altLang="en-US" sz="4000" dirty="0" smtClean="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357298"/>
            <a:ext cx="8358246" cy="4857784"/>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b="1" kern="100" spc="30" dirty="0" smtClean="0">
                <a:solidFill>
                  <a:srgbClr val="000000"/>
                </a:solidFill>
                <a:latin typeface="宋体"/>
                <a:ea typeface="仿宋_GB2312"/>
                <a:cs typeface="Times New Roman"/>
              </a:rPr>
              <a:t>第十七条 </a:t>
            </a:r>
            <a:r>
              <a:rPr lang="zh-CN" altLang="en-US" kern="100" spc="30" dirty="0" smtClean="0">
                <a:solidFill>
                  <a:srgbClr val="000000"/>
                </a:solidFill>
                <a:latin typeface="宋体"/>
                <a:ea typeface="仿宋_GB2312"/>
                <a:cs typeface="Times New Roman"/>
              </a:rPr>
              <a:t>增值税的计税方法，包括</a:t>
            </a:r>
            <a:r>
              <a:rPr lang="zh-CN" altLang="en-US" kern="100" spc="30" dirty="0" smtClean="0">
                <a:solidFill>
                  <a:srgbClr val="FF0000"/>
                </a:solidFill>
                <a:latin typeface="宋体"/>
                <a:ea typeface="仿宋_GB2312"/>
                <a:cs typeface="Times New Roman"/>
              </a:rPr>
              <a:t>一般计税方法和简易计税方法</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b="1" kern="100" spc="30" dirty="0" smtClean="0">
                <a:solidFill>
                  <a:srgbClr val="000000"/>
                </a:solidFill>
                <a:latin typeface="宋体"/>
                <a:ea typeface="仿宋_GB2312"/>
                <a:cs typeface="Times New Roman"/>
              </a:rPr>
              <a:t>第十八条 </a:t>
            </a:r>
            <a:r>
              <a:rPr lang="zh-CN" altLang="en-US" kern="100" spc="30" dirty="0" smtClean="0">
                <a:solidFill>
                  <a:srgbClr val="FF0000"/>
                </a:solidFill>
                <a:latin typeface="宋体"/>
                <a:ea typeface="仿宋_GB2312"/>
                <a:cs typeface="Times New Roman"/>
              </a:rPr>
              <a:t>一般纳税人发生应税行为适用一般计税方法计税</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一般纳税人发生财政部和国家税务总局规定的特定应税行为，可以选择适用简易计税方法计税，但一经选择，</a:t>
            </a:r>
            <a:r>
              <a:rPr lang="en-US" kern="100" spc="30" dirty="0" smtClean="0">
                <a:solidFill>
                  <a:srgbClr val="000000"/>
                </a:solidFill>
                <a:latin typeface="宋体"/>
                <a:ea typeface="仿宋_GB2312"/>
                <a:cs typeface="Times New Roman"/>
              </a:rPr>
              <a:t>36</a:t>
            </a:r>
            <a:r>
              <a:rPr lang="zh-CN" altLang="en-US" kern="100" spc="30" dirty="0" smtClean="0">
                <a:solidFill>
                  <a:srgbClr val="000000"/>
                </a:solidFill>
                <a:latin typeface="宋体"/>
                <a:ea typeface="仿宋_GB2312"/>
                <a:cs typeface="Times New Roman"/>
              </a:rPr>
              <a:t>个月内不得变更。</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b="1" kern="100" spc="30" dirty="0" smtClean="0">
                <a:solidFill>
                  <a:srgbClr val="000000"/>
                </a:solidFill>
                <a:latin typeface="宋体"/>
                <a:ea typeface="仿宋_GB2312"/>
                <a:cs typeface="Times New Roman"/>
              </a:rPr>
              <a:t>第十九条 </a:t>
            </a:r>
            <a:r>
              <a:rPr lang="zh-CN" altLang="en-US" kern="100" spc="30" dirty="0" smtClean="0">
                <a:solidFill>
                  <a:srgbClr val="000000"/>
                </a:solidFill>
                <a:latin typeface="宋体"/>
                <a:ea typeface="仿宋_GB2312"/>
                <a:cs typeface="Times New Roman"/>
              </a:rPr>
              <a:t>小规模纳税人发生应税行为适用</a:t>
            </a:r>
            <a:r>
              <a:rPr lang="zh-CN" altLang="en-US" kern="100" spc="30" dirty="0" smtClean="0">
                <a:solidFill>
                  <a:srgbClr val="FF0000"/>
                </a:solidFill>
                <a:latin typeface="宋体"/>
                <a:ea typeface="仿宋_GB2312"/>
                <a:cs typeface="Times New Roman"/>
              </a:rPr>
              <a:t>简易计税方法计税</a:t>
            </a:r>
            <a:r>
              <a:rPr lang="zh-CN" altLang="en-US" kern="100" spc="30" dirty="0" smtClean="0">
                <a:solidFill>
                  <a:srgbClr val="000000"/>
                </a:solidFill>
                <a:latin typeface="宋体"/>
                <a:ea typeface="仿宋_GB2312"/>
                <a:cs typeface="Times New Roman"/>
              </a:rPr>
              <a:t>。</a:t>
            </a:r>
            <a:endParaRPr lang="zh-CN" kern="100" spc="30" dirty="0">
              <a:latin typeface="宋体"/>
              <a:ea typeface="仿宋_GB2312"/>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heel(1)">
                                      <p:cBhvr>
                                        <p:cTn id="12" dur="2000"/>
                                        <p:tgtEl>
                                          <p:spTgt spid="3">
                                            <p:txEl>
                                              <p:pRg st="2" end="2"/>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wheel(1)">
                                      <p:cBhvr>
                                        <p:cTn id="15" dur="2000"/>
                                        <p:tgtEl>
                                          <p:spTgt spid="3">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500034" y="928670"/>
            <a:ext cx="8143932" cy="5357850"/>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一般计税方法</a:t>
            </a:r>
            <a:r>
              <a:rPr lang="zh-CN" altLang="en-US" kern="100" spc="30" dirty="0" smtClean="0">
                <a:solidFill>
                  <a:srgbClr val="000000"/>
                </a:solidFill>
                <a:latin typeface="宋体"/>
                <a:ea typeface="仿宋_GB2312"/>
                <a:cs typeface="Times New Roman"/>
              </a:rPr>
              <a:t>的应纳税额，是指当期销项税额抵扣当期进项税额后的余额。应纳税额计算公式：</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应纳税额</a:t>
            </a:r>
            <a:r>
              <a:rPr lang="en-US"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当期销项税额－当期进项税额</a:t>
            </a: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当期销项税额小于当期进项税额不足抵扣时，其不足部分可以结转下期继续抵扣。</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357298"/>
            <a:ext cx="7670498" cy="5286412"/>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    一般计税方法</a:t>
            </a:r>
            <a:endParaRPr lang="en-US" altLang="zh-CN" kern="100" spc="30" dirty="0" smtClean="0">
              <a:solidFill>
                <a:srgbClr val="FF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销售额 </a:t>
            </a:r>
            <a:r>
              <a:rPr lang="zh-CN" altLang="en-US" kern="100" spc="30" dirty="0" smtClean="0">
                <a:solidFill>
                  <a:srgbClr val="000000"/>
                </a:solidFill>
                <a:latin typeface="宋体"/>
                <a:ea typeface="仿宋_GB2312"/>
                <a:cs typeface="Times New Roman"/>
              </a:rPr>
              <a:t>＝含税销售额</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a:t>
            </a:r>
            <a:r>
              <a:rPr lang="en-US" kern="100" spc="30" dirty="0" smtClean="0">
                <a:solidFill>
                  <a:srgbClr val="000000"/>
                </a:solidFill>
                <a:latin typeface="宋体"/>
                <a:ea typeface="仿宋_GB2312"/>
                <a:cs typeface="Times New Roman"/>
              </a:rPr>
              <a:t>1+</a:t>
            </a:r>
            <a:r>
              <a:rPr lang="zh-CN" altLang="en-US" kern="100" spc="30" dirty="0" smtClean="0">
                <a:solidFill>
                  <a:srgbClr val="000000"/>
                </a:solidFill>
                <a:latin typeface="宋体"/>
                <a:ea typeface="仿宋_GB2312"/>
                <a:cs typeface="Times New Roman"/>
              </a:rPr>
              <a:t>税率）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FF0000"/>
                </a:solidFill>
                <a:latin typeface="宋体"/>
                <a:ea typeface="仿宋_GB2312"/>
                <a:cs typeface="Times New Roman"/>
              </a:rPr>
              <a:t>销项税额</a:t>
            </a:r>
            <a:r>
              <a:rPr lang="en-US"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销售额</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税率</a:t>
            </a:r>
            <a:endParaRPr lang="en-US" altLang="zh-CN" kern="100" spc="30" dirty="0" smtClean="0">
              <a:solidFill>
                <a:srgbClr val="00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应纳税额</a:t>
            </a:r>
            <a:r>
              <a:rPr lang="en-US"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当期销项税额－当期进项税额</a:t>
            </a:r>
            <a:endParaRPr lang="en-US" altLang="zh-CN" kern="100" spc="30" dirty="0" smtClean="0">
              <a:solidFill>
                <a:srgbClr val="000000"/>
              </a:solidFill>
              <a:latin typeface="宋体"/>
              <a:ea typeface="仿宋_GB2312"/>
              <a:cs typeface="Times New Roman"/>
            </a:endParaRPr>
          </a:p>
          <a:p>
            <a:pPr indent="426085" algn="just">
              <a:lnSpc>
                <a:spcPct val="150000"/>
              </a:lnSpc>
              <a:spcAft>
                <a:spcPts val="0"/>
              </a:spcAft>
            </a:pPr>
            <a:endParaRPr lang="zh-CN" altLang="en-US" kern="100" spc="30" dirty="0" smtClean="0">
              <a:latin typeface="宋体"/>
              <a:ea typeface="仿宋_GB2312"/>
              <a:cs typeface="Times New Roman"/>
            </a:endParaRPr>
          </a:p>
          <a:p>
            <a:pPr algn="ct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251520" y="857232"/>
            <a:ext cx="8106694" cy="5643602"/>
          </a:xfrm>
        </p:spPr>
        <p:txBody>
          <a:bodyPr>
            <a:normAutofit fontScale="62500" lnSpcReduction="20000"/>
          </a:bodyPr>
          <a:lstStyle/>
          <a:p>
            <a:pPr algn="ctr"/>
            <a:endParaRPr lang="en-US" altLang="zh-CN" kern="0" dirty="0" smtClean="0">
              <a:solidFill>
                <a:srgbClr val="333333"/>
              </a:solidFill>
              <a:ea typeface="微软雅黑"/>
              <a:cs typeface="宋体"/>
            </a:endParaRPr>
          </a:p>
          <a:p>
            <a:pPr indent="426085" algn="just">
              <a:lnSpc>
                <a:spcPct val="150000"/>
              </a:lnSpc>
            </a:pPr>
            <a:r>
              <a:rPr lang="zh-CN" altLang="en-US" kern="100" spc="30" dirty="0" smtClean="0">
                <a:solidFill>
                  <a:srgbClr val="000000"/>
                </a:solidFill>
                <a:latin typeface="宋体"/>
                <a:ea typeface="仿宋_GB2312"/>
                <a:cs typeface="Times New Roman"/>
              </a:rPr>
              <a:t>例：房产公司一般纳税人</a:t>
            </a:r>
            <a:r>
              <a:rPr lang="en-US" altLang="zh-CN" kern="100" spc="30" dirty="0" smtClean="0">
                <a:solidFill>
                  <a:srgbClr val="000000"/>
                </a:solidFill>
                <a:latin typeface="宋体"/>
                <a:ea typeface="仿宋_GB2312"/>
                <a:cs typeface="Times New Roman"/>
              </a:rPr>
              <a:t>2016</a:t>
            </a:r>
            <a:r>
              <a:rPr lang="zh-CN" altLang="en-US" kern="100" spc="30" dirty="0" smtClean="0">
                <a:solidFill>
                  <a:srgbClr val="000000"/>
                </a:solidFill>
                <a:latin typeface="宋体"/>
                <a:ea typeface="仿宋_GB2312"/>
                <a:cs typeface="Times New Roman"/>
              </a:rPr>
              <a:t>年</a:t>
            </a:r>
            <a:r>
              <a:rPr lang="en-US" altLang="zh-CN" kern="100" spc="30" dirty="0" smtClean="0">
                <a:solidFill>
                  <a:srgbClr val="000000"/>
                </a:solidFill>
                <a:latin typeface="宋体"/>
                <a:ea typeface="仿宋_GB2312"/>
                <a:cs typeface="Times New Roman"/>
              </a:rPr>
              <a:t>12</a:t>
            </a:r>
            <a:r>
              <a:rPr lang="zh-CN" altLang="en-US" kern="100" spc="30" dirty="0" smtClean="0">
                <a:solidFill>
                  <a:srgbClr val="000000"/>
                </a:solidFill>
                <a:latin typeface="宋体"/>
                <a:ea typeface="仿宋_GB2312"/>
                <a:cs typeface="Times New Roman"/>
              </a:rPr>
              <a:t>月房屋销售全部收入</a:t>
            </a:r>
            <a:r>
              <a:rPr lang="en-US" altLang="zh-CN" kern="100" spc="30" dirty="0" smtClean="0">
                <a:solidFill>
                  <a:srgbClr val="000000"/>
                </a:solidFill>
                <a:latin typeface="宋体"/>
                <a:ea typeface="仿宋_GB2312"/>
                <a:cs typeface="Times New Roman"/>
              </a:rPr>
              <a:t>111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销售额</a:t>
            </a:r>
            <a:r>
              <a:rPr lang="en-US" altLang="zh-CN" kern="100" spc="30" dirty="0" smtClean="0">
                <a:solidFill>
                  <a:srgbClr val="000000"/>
                </a:solidFill>
                <a:latin typeface="宋体"/>
                <a:ea typeface="仿宋_GB2312"/>
                <a:cs typeface="Times New Roman"/>
              </a:rPr>
              <a:t>=111/(1.11)=100</a:t>
            </a:r>
            <a:r>
              <a:rPr lang="zh-CN" altLang="en-US" kern="100" spc="30" dirty="0" smtClean="0">
                <a:solidFill>
                  <a:srgbClr val="000000"/>
                </a:solidFill>
                <a:latin typeface="宋体"/>
                <a:ea typeface="仿宋_GB2312"/>
                <a:cs typeface="Times New Roman"/>
              </a:rPr>
              <a:t>万，</a:t>
            </a:r>
            <a:r>
              <a:rPr lang="zh-CN" altLang="en-US" kern="100" spc="30" dirty="0" smtClean="0">
                <a:solidFill>
                  <a:srgbClr val="FF0000"/>
                </a:solidFill>
                <a:latin typeface="宋体"/>
                <a:ea typeface="仿宋_GB2312"/>
                <a:cs typeface="Times New Roman"/>
              </a:rPr>
              <a:t>销项税额</a:t>
            </a:r>
            <a:r>
              <a:rPr lang="en-US" altLang="zh-CN" kern="100" spc="30" dirty="0" smtClean="0">
                <a:solidFill>
                  <a:srgbClr val="000000"/>
                </a:solidFill>
                <a:latin typeface="宋体"/>
                <a:ea typeface="仿宋_GB2312"/>
                <a:cs typeface="Times New Roman"/>
              </a:rPr>
              <a:t>=100</a:t>
            </a:r>
            <a:r>
              <a:rPr lang="zh-CN" altLang="en-US" kern="100" spc="30" dirty="0" smtClean="0">
                <a:solidFill>
                  <a:srgbClr val="000000"/>
                </a:solidFill>
                <a:latin typeface="宋体"/>
                <a:ea typeface="仿宋_GB2312"/>
                <a:cs typeface="Times New Roman"/>
              </a:rPr>
              <a:t>*</a:t>
            </a:r>
            <a:r>
              <a:rPr lang="en-US" altLang="zh-CN" kern="100" spc="30" dirty="0" smtClean="0">
                <a:solidFill>
                  <a:srgbClr val="000000"/>
                </a:solidFill>
                <a:latin typeface="宋体"/>
                <a:ea typeface="仿宋_GB2312"/>
                <a:cs typeface="Times New Roman"/>
              </a:rPr>
              <a:t>11%=11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本月支付工程款，取得增值税专用发票进项发票，材料款</a:t>
            </a:r>
            <a:r>
              <a:rPr lang="en-US" altLang="zh-CN" kern="100" spc="30" dirty="0" smtClean="0">
                <a:solidFill>
                  <a:srgbClr val="000000"/>
                </a:solidFill>
                <a:latin typeface="宋体"/>
                <a:ea typeface="仿宋_GB2312"/>
                <a:cs typeface="Times New Roman"/>
              </a:rPr>
              <a:t>50</a:t>
            </a:r>
            <a:r>
              <a:rPr lang="zh-CN" altLang="en-US" kern="100" spc="30" dirty="0" smtClean="0">
                <a:solidFill>
                  <a:srgbClr val="000000"/>
                </a:solidFill>
                <a:latin typeface="宋体"/>
                <a:ea typeface="仿宋_GB2312"/>
                <a:cs typeface="Times New Roman"/>
              </a:rPr>
              <a:t>万，税额</a:t>
            </a:r>
            <a:r>
              <a:rPr lang="en-US" altLang="zh-CN" kern="100" spc="30" dirty="0" smtClean="0">
                <a:solidFill>
                  <a:srgbClr val="000000"/>
                </a:solidFill>
                <a:latin typeface="宋体"/>
                <a:ea typeface="仿宋_GB2312"/>
                <a:cs typeface="Times New Roman"/>
              </a:rPr>
              <a:t>50</a:t>
            </a:r>
            <a:r>
              <a:rPr lang="zh-CN" altLang="en-US" kern="100" spc="30" dirty="0" smtClean="0">
                <a:solidFill>
                  <a:srgbClr val="000000"/>
                </a:solidFill>
                <a:latin typeface="宋体"/>
                <a:ea typeface="仿宋_GB2312"/>
                <a:cs typeface="Times New Roman"/>
              </a:rPr>
              <a:t>*</a:t>
            </a:r>
            <a:r>
              <a:rPr lang="en-US" altLang="zh-CN" kern="100" spc="30" dirty="0" smtClean="0">
                <a:solidFill>
                  <a:srgbClr val="000000"/>
                </a:solidFill>
                <a:latin typeface="宋体"/>
                <a:ea typeface="仿宋_GB2312"/>
                <a:cs typeface="Times New Roman"/>
              </a:rPr>
              <a:t>11%=</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万，发票于当月认证，</a:t>
            </a:r>
            <a:r>
              <a:rPr lang="zh-CN" altLang="en-US" kern="100" spc="30" dirty="0" smtClean="0">
                <a:solidFill>
                  <a:srgbClr val="FF0000"/>
                </a:solidFill>
                <a:latin typeface="宋体"/>
                <a:ea typeface="仿宋_GB2312"/>
                <a:cs typeface="Times New Roman"/>
              </a:rPr>
              <a:t>进项税额</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FF0000"/>
                </a:solidFill>
                <a:latin typeface="宋体"/>
                <a:ea typeface="仿宋_GB2312"/>
                <a:cs typeface="Times New Roman"/>
              </a:rPr>
              <a:t>应纳税额</a:t>
            </a:r>
            <a:r>
              <a:rPr lang="en-US"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当期销项税额－当期进项税额</a:t>
            </a:r>
            <a:r>
              <a:rPr lang="en-US" altLang="zh-CN" kern="100" spc="30" dirty="0" smtClean="0">
                <a:solidFill>
                  <a:srgbClr val="000000"/>
                </a:solidFill>
                <a:latin typeface="宋体"/>
                <a:ea typeface="仿宋_GB2312"/>
                <a:cs typeface="Times New Roman"/>
              </a:rPr>
              <a:t>=11-5.5=5.5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例：物业公司（选择简易征收）</a:t>
            </a:r>
            <a:r>
              <a:rPr lang="en-US" altLang="zh-CN" kern="100" spc="30" dirty="0" smtClean="0">
                <a:solidFill>
                  <a:srgbClr val="000000"/>
                </a:solidFill>
                <a:latin typeface="宋体"/>
                <a:ea typeface="仿宋_GB2312"/>
                <a:cs typeface="Times New Roman"/>
              </a:rPr>
              <a:t>2016</a:t>
            </a:r>
            <a:r>
              <a:rPr lang="zh-CN" altLang="en-US" kern="100" spc="30" dirty="0" smtClean="0">
                <a:solidFill>
                  <a:srgbClr val="000000"/>
                </a:solidFill>
                <a:latin typeface="宋体"/>
                <a:ea typeface="仿宋_GB2312"/>
                <a:cs typeface="Times New Roman"/>
              </a:rPr>
              <a:t>年</a:t>
            </a:r>
            <a:r>
              <a:rPr lang="en-US" altLang="zh-CN" kern="100" spc="30" dirty="0" smtClean="0">
                <a:solidFill>
                  <a:srgbClr val="000000"/>
                </a:solidFill>
                <a:latin typeface="宋体"/>
                <a:ea typeface="仿宋_GB2312"/>
                <a:cs typeface="Times New Roman"/>
              </a:rPr>
              <a:t>12</a:t>
            </a:r>
            <a:r>
              <a:rPr lang="zh-CN" altLang="en-US" kern="100" spc="30" dirty="0" smtClean="0">
                <a:solidFill>
                  <a:srgbClr val="000000"/>
                </a:solidFill>
                <a:latin typeface="宋体"/>
                <a:ea typeface="仿宋_GB2312"/>
                <a:cs typeface="Times New Roman"/>
              </a:rPr>
              <a:t>月</a:t>
            </a:r>
            <a:r>
              <a:rPr lang="zh-CN" altLang="en-US" kern="100" spc="30" dirty="0">
                <a:solidFill>
                  <a:srgbClr val="000000"/>
                </a:solidFill>
                <a:latin typeface="宋体"/>
                <a:ea typeface="仿宋_GB2312"/>
                <a:cs typeface="Times New Roman"/>
              </a:rPr>
              <a:t>房屋租赁全部收入</a:t>
            </a:r>
            <a:r>
              <a:rPr lang="en-US" altLang="zh-CN" kern="100" spc="30" dirty="0">
                <a:solidFill>
                  <a:srgbClr val="000000"/>
                </a:solidFill>
                <a:latin typeface="宋体"/>
                <a:ea typeface="仿宋_GB2312"/>
                <a:cs typeface="Times New Roman"/>
              </a:rPr>
              <a:t>105</a:t>
            </a:r>
            <a:r>
              <a:rPr lang="zh-CN" altLang="en-US" kern="100" spc="30" dirty="0">
                <a:solidFill>
                  <a:srgbClr val="000000"/>
                </a:solidFill>
                <a:latin typeface="宋体"/>
                <a:ea typeface="仿宋_GB2312"/>
                <a:cs typeface="Times New Roman"/>
              </a:rPr>
              <a:t>万</a:t>
            </a:r>
            <a:r>
              <a:rPr lang="zh-CN" altLang="en-US" kern="100" spc="30" dirty="0" smtClean="0">
                <a:solidFill>
                  <a:srgbClr val="000000"/>
                </a:solidFill>
                <a:latin typeface="宋体"/>
                <a:ea typeface="仿宋_GB2312"/>
                <a:cs typeface="Times New Roman"/>
              </a:rPr>
              <a:t>元</a:t>
            </a:r>
            <a:endParaRPr lang="en-US" altLang="zh-CN" kern="100" spc="30" dirty="0">
              <a:solidFill>
                <a:srgbClr val="000000"/>
              </a:solidFill>
              <a:latin typeface="宋体"/>
              <a:ea typeface="仿宋_GB2312"/>
              <a:cs typeface="Times New Roman"/>
            </a:endParaRPr>
          </a:p>
          <a:p>
            <a:pPr indent="426085" algn="just">
              <a:lnSpc>
                <a:spcPct val="150000"/>
              </a:lnSpc>
            </a:pPr>
            <a:r>
              <a:rPr lang="zh-CN" altLang="en-US" kern="100" spc="30" dirty="0">
                <a:solidFill>
                  <a:srgbClr val="000000"/>
                </a:solidFill>
                <a:latin typeface="宋体"/>
                <a:ea typeface="仿宋_GB2312"/>
                <a:cs typeface="Times New Roman"/>
              </a:rPr>
              <a:t>销售额</a:t>
            </a:r>
            <a:r>
              <a:rPr lang="en-US" altLang="zh-CN" kern="100" spc="30" dirty="0">
                <a:solidFill>
                  <a:srgbClr val="000000"/>
                </a:solidFill>
                <a:latin typeface="宋体"/>
                <a:ea typeface="仿宋_GB2312"/>
                <a:cs typeface="Times New Roman"/>
              </a:rPr>
              <a:t>105/1.05=100</a:t>
            </a:r>
            <a:r>
              <a:rPr lang="zh-CN" altLang="en-US" kern="100" spc="30" dirty="0">
                <a:solidFill>
                  <a:srgbClr val="000000"/>
                </a:solidFill>
                <a:latin typeface="宋体"/>
                <a:ea typeface="仿宋_GB2312"/>
                <a:cs typeface="Times New Roman"/>
              </a:rPr>
              <a:t>万，</a:t>
            </a:r>
            <a:r>
              <a:rPr lang="zh-CN" altLang="en-US" kern="100" spc="30" dirty="0">
                <a:solidFill>
                  <a:srgbClr val="FF0000"/>
                </a:solidFill>
                <a:latin typeface="宋体"/>
                <a:ea typeface="仿宋_GB2312"/>
                <a:cs typeface="Times New Roman"/>
              </a:rPr>
              <a:t>销项税额</a:t>
            </a:r>
            <a:r>
              <a:rPr lang="en-US" altLang="zh-CN" kern="100" spc="30" dirty="0">
                <a:solidFill>
                  <a:srgbClr val="000000"/>
                </a:solidFill>
                <a:latin typeface="宋体"/>
                <a:ea typeface="仿宋_GB2312"/>
                <a:cs typeface="Times New Roman"/>
              </a:rPr>
              <a:t>=100</a:t>
            </a:r>
            <a:r>
              <a:rPr lang="zh-CN" altLang="en-US" kern="100" spc="30" dirty="0">
                <a:solidFill>
                  <a:srgbClr val="000000"/>
                </a:solidFill>
                <a:latin typeface="宋体"/>
                <a:ea typeface="仿宋_GB2312"/>
                <a:cs typeface="Times New Roman"/>
              </a:rPr>
              <a:t>*</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a:t>
            </a:r>
            <a:r>
              <a:rPr lang="en-US" altLang="zh-CN" kern="100" spc="30" dirty="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a:solidFill>
                  <a:srgbClr val="000000"/>
                </a:solidFill>
                <a:latin typeface="宋体"/>
                <a:ea typeface="仿宋_GB2312"/>
                <a:cs typeface="Times New Roman"/>
              </a:rPr>
              <a:t>购</a:t>
            </a:r>
            <a:r>
              <a:rPr lang="zh-CN" altLang="en-US" kern="100" spc="30" dirty="0" smtClean="0">
                <a:solidFill>
                  <a:srgbClr val="000000"/>
                </a:solidFill>
                <a:latin typeface="宋体"/>
                <a:ea typeface="仿宋_GB2312"/>
                <a:cs typeface="Times New Roman"/>
              </a:rPr>
              <a:t>入材料，进项发票材料款</a:t>
            </a:r>
            <a:r>
              <a:rPr lang="en-US" altLang="zh-CN" kern="100" spc="30" dirty="0" smtClean="0">
                <a:solidFill>
                  <a:srgbClr val="000000"/>
                </a:solidFill>
                <a:latin typeface="宋体"/>
                <a:ea typeface="仿宋_GB2312"/>
                <a:cs typeface="Times New Roman"/>
              </a:rPr>
              <a:t>10</a:t>
            </a:r>
            <a:r>
              <a:rPr lang="zh-CN" altLang="en-US" kern="100" spc="30" dirty="0" smtClean="0">
                <a:solidFill>
                  <a:srgbClr val="000000"/>
                </a:solidFill>
                <a:latin typeface="宋体"/>
                <a:ea typeface="仿宋_GB2312"/>
                <a:cs typeface="Times New Roman"/>
              </a:rPr>
              <a:t>万，进项税额</a:t>
            </a:r>
            <a:r>
              <a:rPr lang="en-US" altLang="zh-CN" kern="100" spc="30" dirty="0" smtClean="0">
                <a:solidFill>
                  <a:srgbClr val="000000"/>
                </a:solidFill>
                <a:latin typeface="宋体"/>
                <a:ea typeface="仿宋_GB2312"/>
                <a:cs typeface="Times New Roman"/>
              </a:rPr>
              <a:t>1.7</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应纳税额</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a:t>
            </a:r>
            <a:endParaRPr lang="en-US" altLang="zh-CN" kern="100" spc="30" dirty="0">
              <a:solidFill>
                <a:srgbClr val="000000"/>
              </a:solidFill>
              <a:latin typeface="宋体"/>
              <a:ea typeface="仿宋_GB2312"/>
              <a:cs typeface="Times New Roman"/>
            </a:endParaRPr>
          </a:p>
          <a:p>
            <a:pPr indent="426085" algn="just">
              <a:lnSpc>
                <a:spcPct val="150000"/>
              </a:lnSpc>
            </a:pP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公司</a:t>
            </a:r>
            <a:r>
              <a:rPr lang="zh-CN" altLang="en-US" kern="100" spc="30" dirty="0" smtClean="0">
                <a:solidFill>
                  <a:srgbClr val="FF0000"/>
                </a:solidFill>
                <a:latin typeface="宋体"/>
                <a:ea typeface="仿宋_GB2312"/>
                <a:cs typeface="Times New Roman"/>
              </a:rPr>
              <a:t>利润表营业收入</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     </a:t>
            </a:r>
            <a:r>
              <a:rPr lang="zh-CN" altLang="en-US" kern="100" spc="30" dirty="0" smtClean="0">
                <a:solidFill>
                  <a:srgbClr val="FF0000"/>
                </a:solidFill>
                <a:latin typeface="宋体"/>
                <a:ea typeface="仿宋_GB2312"/>
                <a:cs typeface="Times New Roman"/>
              </a:rPr>
              <a:t>含税价及不含税价</a:t>
            </a:r>
            <a:r>
              <a:rPr lang="zh-CN" altLang="en-US" kern="100" spc="30" dirty="0" smtClean="0">
                <a:solidFill>
                  <a:srgbClr val="000000"/>
                </a:solidFill>
                <a:latin typeface="宋体"/>
                <a:ea typeface="仿宋_GB2312"/>
                <a:cs typeface="Times New Roman"/>
              </a:rPr>
              <a:t>各为多少？</a:t>
            </a: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zh-CN" altLang="en-US" kern="100" spc="30" dirty="0" smtClean="0">
              <a:latin typeface="宋体"/>
              <a:ea typeface="仿宋_GB2312"/>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 calcmode="lin" valueType="num">
                                      <p:cBhvr additive="base">
                                        <p:cTn id="2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additive="base">
                                        <p:cTn id="3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 calcmode="lin" valueType="num">
                                      <p:cBhvr additive="base">
                                        <p:cTn id="3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additive="base">
                                        <p:cTn id="4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857232"/>
            <a:ext cx="7670498" cy="5643602"/>
          </a:xfrm>
        </p:spPr>
        <p:txBody>
          <a:bodyPr>
            <a:normAutofit fontScale="62500" lnSpcReduction="20000"/>
          </a:bodyPr>
          <a:lstStyle/>
          <a:p>
            <a:pPr algn="ctr"/>
            <a:endParaRPr lang="en-US" altLang="zh-CN" kern="0" dirty="0" smtClean="0">
              <a:solidFill>
                <a:srgbClr val="333333"/>
              </a:solidFill>
              <a:ea typeface="微软雅黑"/>
              <a:cs typeface="宋体"/>
            </a:endParaRPr>
          </a:p>
          <a:p>
            <a:pPr indent="426085" algn="just">
              <a:lnSpc>
                <a:spcPct val="150000"/>
              </a:lnSpc>
            </a:pPr>
            <a:r>
              <a:rPr lang="zh-CN" altLang="en-US" kern="100" spc="30" dirty="0">
                <a:solidFill>
                  <a:srgbClr val="000000"/>
                </a:solidFill>
                <a:latin typeface="宋体"/>
                <a:ea typeface="仿宋_GB2312"/>
                <a:cs typeface="Times New Roman"/>
              </a:rPr>
              <a:t>房产公司一般纳税人</a:t>
            </a:r>
            <a:r>
              <a:rPr lang="en-US" altLang="zh-CN" kern="100" spc="30" dirty="0" smtClean="0">
                <a:solidFill>
                  <a:srgbClr val="000000"/>
                </a:solidFill>
                <a:latin typeface="宋体"/>
                <a:ea typeface="仿宋_GB2312"/>
                <a:cs typeface="Times New Roman"/>
              </a:rPr>
              <a:t>2016</a:t>
            </a:r>
            <a:r>
              <a:rPr lang="zh-CN" altLang="en-US" kern="100" spc="30" dirty="0" smtClean="0">
                <a:solidFill>
                  <a:srgbClr val="000000"/>
                </a:solidFill>
                <a:latin typeface="宋体"/>
                <a:ea typeface="仿宋_GB2312"/>
                <a:cs typeface="Times New Roman"/>
              </a:rPr>
              <a:t>年</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月房屋销售全部收入</a:t>
            </a:r>
            <a:r>
              <a:rPr lang="en-US" altLang="zh-CN" kern="100" spc="30" dirty="0" smtClean="0">
                <a:solidFill>
                  <a:srgbClr val="000000"/>
                </a:solidFill>
                <a:latin typeface="宋体"/>
                <a:ea typeface="仿宋_GB2312"/>
                <a:cs typeface="Times New Roman"/>
              </a:rPr>
              <a:t>111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销售额</a:t>
            </a:r>
            <a:r>
              <a:rPr lang="en-US" altLang="zh-CN" kern="100" spc="30" dirty="0" smtClean="0">
                <a:solidFill>
                  <a:srgbClr val="000000"/>
                </a:solidFill>
                <a:latin typeface="宋体"/>
                <a:ea typeface="仿宋_GB2312"/>
                <a:cs typeface="Times New Roman"/>
              </a:rPr>
              <a:t>=111/(1.11)=100</a:t>
            </a:r>
            <a:r>
              <a:rPr lang="zh-CN" altLang="en-US" kern="100" spc="30" dirty="0" smtClean="0">
                <a:solidFill>
                  <a:srgbClr val="000000"/>
                </a:solidFill>
                <a:latin typeface="宋体"/>
                <a:ea typeface="仿宋_GB2312"/>
                <a:cs typeface="Times New Roman"/>
              </a:rPr>
              <a:t>万，</a:t>
            </a:r>
            <a:r>
              <a:rPr lang="zh-CN" altLang="en-US" kern="100" spc="30" dirty="0" smtClean="0">
                <a:solidFill>
                  <a:srgbClr val="FF0000"/>
                </a:solidFill>
                <a:latin typeface="宋体"/>
                <a:ea typeface="仿宋_GB2312"/>
                <a:cs typeface="Times New Roman"/>
              </a:rPr>
              <a:t>销项税额</a:t>
            </a:r>
            <a:r>
              <a:rPr lang="en-US" altLang="zh-CN" kern="100" spc="30" dirty="0" smtClean="0">
                <a:solidFill>
                  <a:srgbClr val="000000"/>
                </a:solidFill>
                <a:latin typeface="宋体"/>
                <a:ea typeface="仿宋_GB2312"/>
                <a:cs typeface="Times New Roman"/>
              </a:rPr>
              <a:t>=100</a:t>
            </a:r>
            <a:r>
              <a:rPr lang="zh-CN" altLang="en-US" kern="100" spc="30" dirty="0" smtClean="0">
                <a:solidFill>
                  <a:srgbClr val="000000"/>
                </a:solidFill>
                <a:latin typeface="宋体"/>
                <a:ea typeface="仿宋_GB2312"/>
                <a:cs typeface="Times New Roman"/>
              </a:rPr>
              <a:t>*</a:t>
            </a:r>
            <a:r>
              <a:rPr lang="en-US" altLang="zh-CN" kern="100" spc="30" dirty="0" smtClean="0">
                <a:solidFill>
                  <a:srgbClr val="000000"/>
                </a:solidFill>
                <a:latin typeface="宋体"/>
                <a:ea typeface="仿宋_GB2312"/>
                <a:cs typeface="Times New Roman"/>
              </a:rPr>
              <a:t>11%=11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会计分录：借：银行存款 </a:t>
            </a:r>
            <a:r>
              <a:rPr lang="en-US" altLang="zh-CN" kern="100" spc="30" dirty="0" smtClean="0">
                <a:solidFill>
                  <a:srgbClr val="000000"/>
                </a:solidFill>
                <a:latin typeface="宋体"/>
                <a:ea typeface="仿宋_GB2312"/>
                <a:cs typeface="Times New Roman"/>
              </a:rPr>
              <a:t>111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            贷：</a:t>
            </a:r>
            <a:r>
              <a:rPr lang="zh-CN" altLang="en-US" kern="100" spc="30" dirty="0">
                <a:solidFill>
                  <a:srgbClr val="000000"/>
                </a:solidFill>
                <a:latin typeface="宋体"/>
                <a:ea typeface="仿宋_GB2312"/>
                <a:cs typeface="Times New Roman"/>
              </a:rPr>
              <a:t>主</a:t>
            </a:r>
            <a:r>
              <a:rPr lang="zh-CN" altLang="en-US" kern="100" spc="30" dirty="0" smtClean="0">
                <a:solidFill>
                  <a:srgbClr val="000000"/>
                </a:solidFill>
                <a:latin typeface="宋体"/>
                <a:ea typeface="仿宋_GB2312"/>
                <a:cs typeface="Times New Roman"/>
              </a:rPr>
              <a:t>营业务收入   </a:t>
            </a:r>
            <a:r>
              <a:rPr lang="en-US" altLang="zh-CN" kern="100" spc="30" dirty="0" smtClean="0">
                <a:solidFill>
                  <a:srgbClr val="000000"/>
                </a:solidFill>
                <a:latin typeface="宋体"/>
                <a:ea typeface="仿宋_GB2312"/>
                <a:cs typeface="Times New Roman"/>
              </a:rPr>
              <a:t>100</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            贷：应交税费</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应交增值税（销项税额） </a:t>
            </a:r>
            <a:r>
              <a:rPr lang="en-US" altLang="zh-CN" kern="100" spc="30" dirty="0" smtClean="0">
                <a:solidFill>
                  <a:srgbClr val="000000"/>
                </a:solidFill>
                <a:latin typeface="宋体"/>
                <a:ea typeface="仿宋_GB2312"/>
                <a:cs typeface="Times New Roman"/>
              </a:rPr>
              <a:t>11</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a:solidFill>
                  <a:srgbClr val="000000"/>
                </a:solidFill>
                <a:latin typeface="宋体"/>
                <a:ea typeface="仿宋_GB2312"/>
                <a:cs typeface="Times New Roman"/>
              </a:rPr>
              <a:t>本月支付工程款，</a:t>
            </a:r>
            <a:r>
              <a:rPr lang="zh-CN" altLang="en-US" kern="100" spc="30" dirty="0" smtClean="0">
                <a:solidFill>
                  <a:srgbClr val="000000"/>
                </a:solidFill>
                <a:latin typeface="宋体"/>
                <a:ea typeface="仿宋_GB2312"/>
                <a:cs typeface="Times New Roman"/>
              </a:rPr>
              <a:t>取得增值税专用发票进项发票，材料款</a:t>
            </a:r>
            <a:r>
              <a:rPr lang="en-US" altLang="zh-CN" kern="100" spc="30" dirty="0" smtClean="0">
                <a:solidFill>
                  <a:srgbClr val="000000"/>
                </a:solidFill>
                <a:latin typeface="宋体"/>
                <a:ea typeface="仿宋_GB2312"/>
                <a:cs typeface="Times New Roman"/>
              </a:rPr>
              <a:t>50</a:t>
            </a:r>
            <a:r>
              <a:rPr lang="zh-CN" altLang="en-US" kern="100" spc="30" dirty="0" smtClean="0">
                <a:solidFill>
                  <a:srgbClr val="000000"/>
                </a:solidFill>
                <a:latin typeface="宋体"/>
                <a:ea typeface="仿宋_GB2312"/>
                <a:cs typeface="Times New Roman"/>
              </a:rPr>
              <a:t>万，税额</a:t>
            </a:r>
            <a:r>
              <a:rPr lang="en-US" altLang="zh-CN" kern="100" spc="30" dirty="0" smtClean="0">
                <a:solidFill>
                  <a:srgbClr val="000000"/>
                </a:solidFill>
                <a:latin typeface="宋体"/>
                <a:ea typeface="仿宋_GB2312"/>
                <a:cs typeface="Times New Roman"/>
              </a:rPr>
              <a:t>50</a:t>
            </a:r>
            <a:r>
              <a:rPr lang="zh-CN" altLang="en-US" kern="100" spc="30" dirty="0" smtClean="0">
                <a:solidFill>
                  <a:srgbClr val="000000"/>
                </a:solidFill>
                <a:latin typeface="宋体"/>
                <a:ea typeface="仿宋_GB2312"/>
                <a:cs typeface="Times New Roman"/>
              </a:rPr>
              <a:t>*</a:t>
            </a:r>
            <a:r>
              <a:rPr lang="en-US" altLang="zh-CN" kern="100" spc="30" dirty="0" smtClean="0">
                <a:solidFill>
                  <a:srgbClr val="000000"/>
                </a:solidFill>
                <a:latin typeface="宋体"/>
                <a:ea typeface="仿宋_GB2312"/>
                <a:cs typeface="Times New Roman"/>
              </a:rPr>
              <a:t>11%=</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万，发票于当月认证，</a:t>
            </a:r>
            <a:r>
              <a:rPr lang="zh-CN" altLang="en-US" kern="100" spc="30" dirty="0" smtClean="0">
                <a:solidFill>
                  <a:srgbClr val="FF0000"/>
                </a:solidFill>
                <a:latin typeface="宋体"/>
                <a:ea typeface="仿宋_GB2312"/>
                <a:cs typeface="Times New Roman"/>
              </a:rPr>
              <a:t>进项税额</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会计分录：借：开发成本                         </a:t>
            </a:r>
            <a:r>
              <a:rPr lang="en-US" altLang="zh-CN" kern="100" spc="30" dirty="0" smtClean="0">
                <a:solidFill>
                  <a:srgbClr val="000000"/>
                </a:solidFill>
                <a:latin typeface="宋体"/>
                <a:ea typeface="仿宋_GB2312"/>
                <a:cs typeface="Times New Roman"/>
              </a:rPr>
              <a:t>50</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en-US" altLang="zh-CN" kern="100" spc="30" dirty="0">
                <a:solidFill>
                  <a:srgbClr val="000000"/>
                </a:solidFill>
                <a:latin typeface="宋体"/>
                <a:ea typeface="仿宋_GB2312"/>
                <a:cs typeface="Times New Roman"/>
              </a:rPr>
              <a:t> </a:t>
            </a:r>
            <a:r>
              <a:rPr lang="en-US" altLang="zh-CN" kern="100" spc="30" dirty="0" smtClean="0">
                <a:solidFill>
                  <a:srgbClr val="000000"/>
                </a:solidFill>
                <a:latin typeface="宋体"/>
                <a:ea typeface="仿宋_GB2312"/>
                <a:cs typeface="Times New Roman"/>
              </a:rPr>
              <a:t>         </a:t>
            </a:r>
            <a:r>
              <a:rPr lang="zh-CN" altLang="en-US" kern="100" spc="30" dirty="0">
                <a:solidFill>
                  <a:srgbClr val="000000"/>
                </a:solidFill>
                <a:latin typeface="宋体"/>
                <a:ea typeface="仿宋_GB2312"/>
                <a:cs typeface="Times New Roman"/>
              </a:rPr>
              <a:t>借：应交税费</a:t>
            </a:r>
            <a:r>
              <a:rPr lang="en-US" altLang="zh-CN" kern="100" spc="30" dirty="0">
                <a:solidFill>
                  <a:srgbClr val="000000"/>
                </a:solidFill>
                <a:latin typeface="宋体"/>
                <a:ea typeface="仿宋_GB2312"/>
                <a:cs typeface="Times New Roman"/>
              </a:rPr>
              <a:t>-</a:t>
            </a:r>
            <a:r>
              <a:rPr lang="zh-CN" altLang="en-US" kern="100" spc="30" dirty="0">
                <a:solidFill>
                  <a:srgbClr val="000000"/>
                </a:solidFill>
                <a:latin typeface="宋体"/>
                <a:ea typeface="仿宋_GB2312"/>
                <a:cs typeface="Times New Roman"/>
              </a:rPr>
              <a:t>应交增值税</a:t>
            </a:r>
            <a:r>
              <a:rPr lang="zh-CN" altLang="en-US" kern="100" spc="30" dirty="0" smtClean="0">
                <a:solidFill>
                  <a:srgbClr val="000000"/>
                </a:solidFill>
                <a:latin typeface="宋体"/>
                <a:ea typeface="仿宋_GB2312"/>
                <a:cs typeface="Times New Roman"/>
              </a:rPr>
              <a:t>（进项</a:t>
            </a:r>
            <a:r>
              <a:rPr lang="zh-CN" altLang="en-US" kern="100" spc="30" dirty="0">
                <a:solidFill>
                  <a:srgbClr val="000000"/>
                </a:solidFill>
                <a:latin typeface="宋体"/>
                <a:ea typeface="仿宋_GB2312"/>
                <a:cs typeface="Times New Roman"/>
              </a:rPr>
              <a:t>税额） </a:t>
            </a:r>
            <a:r>
              <a:rPr lang="en-US" altLang="zh-CN" kern="100" spc="30" dirty="0">
                <a:solidFill>
                  <a:srgbClr val="000000"/>
                </a:solidFill>
                <a:latin typeface="宋体"/>
                <a:ea typeface="仿宋_GB2312"/>
                <a:cs typeface="Times New Roman"/>
              </a:rPr>
              <a:t>5</a:t>
            </a:r>
            <a:r>
              <a:rPr lang="en-US" altLang="zh-CN" kern="100" spc="30" dirty="0" smtClean="0">
                <a:solidFill>
                  <a:srgbClr val="000000"/>
                </a:solidFill>
                <a:latin typeface="宋体"/>
                <a:ea typeface="仿宋_GB2312"/>
                <a:cs typeface="Times New Roman"/>
              </a:rPr>
              <a:t>.5</a:t>
            </a:r>
            <a:r>
              <a:rPr lang="zh-CN" altLang="en-US" kern="100" spc="30" dirty="0" smtClean="0">
                <a:solidFill>
                  <a:srgbClr val="000000"/>
                </a:solidFill>
                <a:latin typeface="宋体"/>
                <a:ea typeface="仿宋_GB2312"/>
                <a:cs typeface="Times New Roman"/>
              </a:rPr>
              <a:t>万</a:t>
            </a:r>
            <a:endParaRPr lang="en-US" altLang="zh-CN" kern="100" spc="30" dirty="0">
              <a:solidFill>
                <a:srgbClr val="000000"/>
              </a:solidFill>
              <a:latin typeface="宋体"/>
              <a:ea typeface="仿宋_GB2312"/>
              <a:cs typeface="Times New Roman"/>
            </a:endParaRPr>
          </a:p>
          <a:p>
            <a:pPr indent="426085" algn="just">
              <a:lnSpc>
                <a:spcPct val="150000"/>
              </a:lnSpc>
            </a:pPr>
            <a:r>
              <a:rPr lang="en-US" altLang="zh-CN" kern="100" spc="30" dirty="0" smtClean="0">
                <a:solidFill>
                  <a:srgbClr val="000000"/>
                </a:solidFill>
                <a:latin typeface="宋体"/>
                <a:ea typeface="仿宋_GB2312"/>
                <a:cs typeface="Times New Roman"/>
              </a:rPr>
              <a:t>               </a:t>
            </a:r>
            <a:r>
              <a:rPr lang="zh-CN" altLang="en-US" kern="100" spc="30" dirty="0" smtClean="0">
                <a:solidFill>
                  <a:srgbClr val="000000"/>
                </a:solidFill>
                <a:latin typeface="宋体"/>
                <a:ea typeface="仿宋_GB2312"/>
                <a:cs typeface="Times New Roman"/>
              </a:rPr>
              <a:t>贷：银行存款                     </a:t>
            </a:r>
            <a:r>
              <a:rPr lang="en-US" altLang="zh-CN" kern="100" spc="30" dirty="0" smtClean="0">
                <a:solidFill>
                  <a:srgbClr val="000000"/>
                </a:solidFill>
                <a:latin typeface="宋体"/>
                <a:ea typeface="仿宋_GB2312"/>
                <a:cs typeface="Times New Roman"/>
              </a:rPr>
              <a:t>55.5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FF0000"/>
                </a:solidFill>
                <a:latin typeface="宋体"/>
                <a:ea typeface="仿宋_GB2312"/>
                <a:cs typeface="Times New Roman"/>
              </a:rPr>
              <a:t>应纳税额</a:t>
            </a:r>
            <a:r>
              <a:rPr lang="en-US"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当期销项税额－当期进项税额</a:t>
            </a:r>
            <a:r>
              <a:rPr lang="en-US" altLang="zh-CN" kern="100" spc="30" dirty="0" smtClean="0">
                <a:solidFill>
                  <a:srgbClr val="000000"/>
                </a:solidFill>
                <a:latin typeface="宋体"/>
                <a:ea typeface="仿宋_GB2312"/>
                <a:cs typeface="Times New Roman"/>
              </a:rPr>
              <a:t>=</a:t>
            </a:r>
            <a:r>
              <a:rPr lang="zh-CN" altLang="en-US" kern="100" spc="30" dirty="0">
                <a:solidFill>
                  <a:srgbClr val="000000"/>
                </a:solidFill>
                <a:latin typeface="宋体"/>
                <a:ea typeface="仿宋_GB2312"/>
                <a:cs typeface="Times New Roman"/>
              </a:rPr>
              <a:t> </a:t>
            </a:r>
            <a:r>
              <a:rPr lang="en-US" altLang="zh-CN" kern="100" spc="30" dirty="0" smtClean="0">
                <a:solidFill>
                  <a:srgbClr val="000000"/>
                </a:solidFill>
                <a:latin typeface="宋体"/>
                <a:ea typeface="仿宋_GB2312"/>
                <a:cs typeface="Times New Roman"/>
              </a:rPr>
              <a:t>11-5.5=5.5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借：应交税费</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应交增值税（已交税额）  </a:t>
            </a:r>
            <a:r>
              <a:rPr lang="en-US" altLang="zh-CN" kern="100" spc="30" dirty="0" smtClean="0">
                <a:solidFill>
                  <a:srgbClr val="000000"/>
                </a:solidFill>
                <a:latin typeface="宋体"/>
                <a:ea typeface="仿宋_GB2312"/>
                <a:cs typeface="Times New Roman"/>
              </a:rPr>
              <a:t>5.5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r>
              <a:rPr lang="zh-CN" altLang="en-US" kern="100" spc="30" dirty="0" smtClean="0">
                <a:solidFill>
                  <a:srgbClr val="000000"/>
                </a:solidFill>
                <a:latin typeface="宋体"/>
                <a:ea typeface="仿宋_GB2312"/>
                <a:cs typeface="Times New Roman"/>
              </a:rPr>
              <a:t>贷：银行存款                         </a:t>
            </a:r>
            <a:r>
              <a:rPr lang="en-US" altLang="zh-CN" kern="100" spc="30" dirty="0" smtClean="0">
                <a:solidFill>
                  <a:srgbClr val="000000"/>
                </a:solidFill>
                <a:latin typeface="宋体"/>
                <a:ea typeface="仿宋_GB2312"/>
                <a:cs typeface="Times New Roman"/>
              </a:rPr>
              <a:t>5.5</a:t>
            </a:r>
            <a:r>
              <a:rPr lang="zh-CN" altLang="en-US" kern="100" spc="30" dirty="0" smtClean="0">
                <a:solidFill>
                  <a:srgbClr val="000000"/>
                </a:solidFill>
                <a:latin typeface="宋体"/>
                <a:ea typeface="仿宋_GB2312"/>
                <a:cs typeface="Times New Roman"/>
              </a:rPr>
              <a:t>万</a:t>
            </a: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zh-CN" altLang="en-US" kern="100" spc="30" dirty="0" smtClean="0">
              <a:latin typeface="宋体"/>
              <a:ea typeface="仿宋_GB2312"/>
              <a:cs typeface="Times New Roman"/>
            </a:endParaRPr>
          </a:p>
        </p:txBody>
      </p:sp>
    </p:spTree>
    <p:extLst>
      <p:ext uri="{BB962C8B-B14F-4D97-AF65-F5344CB8AC3E}">
        <p14:creationId xmlns:p14="http://schemas.microsoft.com/office/powerpoint/2010/main" val="316181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 calcmode="lin" valueType="num">
                                      <p:cBhvr additive="base">
                                        <p:cTn id="4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anim calcmode="lin" valueType="num">
                                      <p:cBhvr additive="base">
                                        <p:cTn id="5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 calcmode="lin" valueType="num">
                                      <p:cBhvr additive="base">
                                        <p:cTn id="5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3">
                                            <p:txEl>
                                              <p:pRg st="12" end="12"/>
                                            </p:txEl>
                                          </p:spTgt>
                                        </p:tgtEl>
                                        <p:attrNameLst>
                                          <p:attrName>style.visibility</p:attrName>
                                        </p:attrNameLst>
                                      </p:cBhvr>
                                      <p:to>
                                        <p:strVal val="visible"/>
                                      </p:to>
                                    </p:set>
                                    <p:anim calcmode="lin" valueType="num">
                                      <p:cBhvr additive="base">
                                        <p:cTn id="6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857232"/>
            <a:ext cx="7670498" cy="5643602"/>
          </a:xfrm>
        </p:spPr>
        <p:txBody>
          <a:bodyPr>
            <a:normAutofit fontScale="85000" lnSpcReduction="10000"/>
          </a:bodyPr>
          <a:lstStyle/>
          <a:p>
            <a:pPr algn="ctr"/>
            <a:endParaRPr lang="en-US" altLang="zh-CN" kern="0" dirty="0" smtClean="0">
              <a:solidFill>
                <a:srgbClr val="333333"/>
              </a:solidFill>
              <a:ea typeface="微软雅黑"/>
              <a:cs typeface="宋体"/>
            </a:endParaRPr>
          </a:p>
          <a:p>
            <a:pPr indent="269240" algn="just">
              <a:lnSpc>
                <a:spcPct val="150000"/>
              </a:lnSpc>
              <a:spcAft>
                <a:spcPts val="0"/>
              </a:spcAft>
            </a:pP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建筑安装公司为增值税一般纳税人，</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2016</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年</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5</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月签订建筑安装合同，</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2016</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年</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12</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月取得收入价税合计</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1100</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万元，购买安装材料支付款项价税合计</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351</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万元。不考虑其他因素，该公司应分别开具和取得什么发票？缴纳的增值税额为多少？其销售收入和成本分别为多少？</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269240" algn="just">
              <a:lnSpc>
                <a:spcPct val="150000"/>
              </a:lnSpc>
              <a:spcAft>
                <a:spcPts val="0"/>
              </a:spcAft>
            </a:pP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该建筑安装公司当月签订一新的建筑安装合同，取得预收款</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10</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万元，同时取得设备租赁款</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10</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万元，应如何税务处理？如果上月多开了</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5</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万元的增值税专用发票，如何开具红字增值税专用发票？</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26085" algn="just">
              <a:lnSpc>
                <a:spcPct val="150000"/>
              </a:lnSpc>
            </a:pP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zh-CN" altLang="en-US" kern="100" spc="30" dirty="0" smtClean="0">
              <a:latin typeface="宋体"/>
              <a:ea typeface="仿宋_GB2312"/>
              <a:cs typeface="Times New Roman"/>
            </a:endParaRPr>
          </a:p>
        </p:txBody>
      </p:sp>
    </p:spTree>
    <p:extLst>
      <p:ext uri="{BB962C8B-B14F-4D97-AF65-F5344CB8AC3E}">
        <p14:creationId xmlns:p14="http://schemas.microsoft.com/office/powerpoint/2010/main" val="16931419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857232"/>
            <a:ext cx="7670498" cy="5643602"/>
          </a:xfrm>
        </p:spPr>
        <p:txBody>
          <a:bodyPr>
            <a:normAutofit/>
          </a:bodyPr>
          <a:lstStyle/>
          <a:p>
            <a:pPr algn="ctr"/>
            <a:endParaRPr lang="en-US" altLang="zh-CN" kern="0" dirty="0" smtClean="0">
              <a:solidFill>
                <a:srgbClr val="333333"/>
              </a:solidFill>
              <a:ea typeface="微软雅黑"/>
              <a:cs typeface="宋体"/>
            </a:endParaRPr>
          </a:p>
          <a:p>
            <a:pPr indent="269240" algn="just">
              <a:lnSpc>
                <a:spcPct val="150000"/>
              </a:lnSpc>
              <a:spcAft>
                <a:spcPts val="0"/>
              </a:spcAft>
            </a:pP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B</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建筑安装公司为增值税小规模纳税人，</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2016</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年</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12</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月取得收入价税合计</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20.6</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万元，购买安装材料支付款项价税合计</a:t>
            </a:r>
            <a:r>
              <a:rPr lang="en-US"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3.51</a:t>
            </a:r>
            <a:r>
              <a:rPr lang="zh-CN" altLang="zh-CN" kern="100" dirty="0">
                <a:solidFill>
                  <a:srgbClr val="000000"/>
                </a:solidFill>
                <a:latin typeface="Calibri" panose="020F0502020204030204" pitchFamily="34" charset="0"/>
                <a:ea typeface="宋体" panose="02010600030101010101" pitchFamily="2" charset="-122"/>
                <a:cs typeface="Times New Roman" panose="02020603050405020304" pitchFamily="18" charset="0"/>
              </a:rPr>
              <a:t>万元。该公司应分别开具和取得什么发票？缴纳的增值税额为多少？其销售收入和成本分别为多少？</a:t>
            </a:r>
            <a:endParaRPr lang="zh-CN" altLang="zh-CN" kern="100" dirty="0">
              <a:latin typeface="Calibri" panose="020F0502020204030204" pitchFamily="34" charset="0"/>
              <a:ea typeface="宋体" panose="02010600030101010101" pitchFamily="2" charset="-122"/>
              <a:cs typeface="Times New Roman" panose="02020603050405020304" pitchFamily="18" charset="0"/>
            </a:endParaRPr>
          </a:p>
          <a:p>
            <a:pPr indent="426085" algn="just">
              <a:lnSpc>
                <a:spcPct val="150000"/>
              </a:lnSpc>
            </a:pPr>
            <a:endParaRPr lang="en-US" altLang="zh-CN" kern="100" spc="30" dirty="0" smtClean="0">
              <a:solidFill>
                <a:srgbClr val="000000"/>
              </a:solidFill>
              <a:latin typeface="宋体"/>
              <a:ea typeface="仿宋_GB2312"/>
              <a:cs typeface="Times New Roman"/>
            </a:endParaRPr>
          </a:p>
          <a:p>
            <a:pPr indent="426085" algn="just">
              <a:lnSpc>
                <a:spcPct val="150000"/>
              </a:lnSpc>
            </a:pPr>
            <a:endParaRPr lang="zh-CN" altLang="en-US" kern="100" spc="30" dirty="0" smtClean="0">
              <a:latin typeface="宋体"/>
              <a:ea typeface="仿宋_GB2312"/>
              <a:cs typeface="Times New Roman"/>
            </a:endParaRPr>
          </a:p>
        </p:txBody>
      </p:sp>
    </p:spTree>
    <p:extLst>
      <p:ext uri="{BB962C8B-B14F-4D97-AF65-F5344CB8AC3E}">
        <p14:creationId xmlns:p14="http://schemas.microsoft.com/office/powerpoint/2010/main" val="6498021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214422"/>
            <a:ext cx="8501122" cy="5429288"/>
          </a:xfrm>
        </p:spPr>
        <p:txBody>
          <a:bodyPr>
            <a:normAutofit fontScale="700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b="1" kern="100" spc="30" dirty="0" smtClean="0">
                <a:solidFill>
                  <a:srgbClr val="000000"/>
                </a:solidFill>
                <a:latin typeface="宋体"/>
                <a:ea typeface="仿宋_GB2312"/>
                <a:cs typeface="Times New Roman"/>
              </a:rPr>
              <a:t>第二十五条 </a:t>
            </a:r>
            <a:r>
              <a:rPr lang="zh-CN" altLang="en-US" kern="100" spc="30" dirty="0" smtClean="0">
                <a:solidFill>
                  <a:srgbClr val="000000"/>
                </a:solidFill>
                <a:latin typeface="宋体"/>
                <a:ea typeface="仿宋_GB2312"/>
                <a:cs typeface="Times New Roman"/>
              </a:rPr>
              <a:t>下列进项税额准予从销项税额中抵扣：</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（一）从销售方取得的</a:t>
            </a:r>
            <a:r>
              <a:rPr lang="zh-CN" altLang="en-US" kern="100" spc="30" dirty="0" smtClean="0">
                <a:solidFill>
                  <a:srgbClr val="FF0000"/>
                </a:solidFill>
                <a:latin typeface="宋体"/>
                <a:ea typeface="仿宋_GB2312"/>
                <a:cs typeface="Times New Roman"/>
              </a:rPr>
              <a:t>增值税专用发票</a:t>
            </a:r>
            <a:r>
              <a:rPr lang="zh-CN" altLang="en-US" kern="100" spc="30" dirty="0" smtClean="0">
                <a:solidFill>
                  <a:srgbClr val="000000"/>
                </a:solidFill>
                <a:latin typeface="宋体"/>
                <a:ea typeface="仿宋_GB2312"/>
                <a:cs typeface="Times New Roman"/>
              </a:rPr>
              <a:t>（含税控机动车销售统一发票，下同）上注明的增值税额。</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（二）从海关取得的</a:t>
            </a:r>
            <a:r>
              <a:rPr lang="zh-CN" altLang="en-US" kern="100" spc="30" dirty="0" smtClean="0">
                <a:solidFill>
                  <a:srgbClr val="FF0000"/>
                </a:solidFill>
                <a:latin typeface="宋体"/>
                <a:ea typeface="仿宋_GB2312"/>
                <a:cs typeface="Times New Roman"/>
              </a:rPr>
              <a:t>海关进口增值税专用缴款书</a:t>
            </a:r>
            <a:r>
              <a:rPr lang="zh-CN" altLang="en-US" kern="100" spc="30" dirty="0" smtClean="0">
                <a:solidFill>
                  <a:srgbClr val="000000"/>
                </a:solidFill>
                <a:latin typeface="宋体"/>
                <a:ea typeface="仿宋_GB2312"/>
                <a:cs typeface="Times New Roman"/>
              </a:rPr>
              <a:t>上注明的增值税额。</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（三）购进农产品，除取得增值税专用发票或者海关进口增值税专用缴款书外，按照</a:t>
            </a:r>
            <a:r>
              <a:rPr lang="zh-CN" altLang="en-US" kern="100" spc="30" dirty="0" smtClean="0">
                <a:solidFill>
                  <a:srgbClr val="FF0000"/>
                </a:solidFill>
                <a:latin typeface="宋体"/>
                <a:ea typeface="仿宋_GB2312"/>
                <a:cs typeface="Times New Roman"/>
              </a:rPr>
              <a:t>农产品收购发票或者销售发票</a:t>
            </a:r>
            <a:r>
              <a:rPr lang="zh-CN" altLang="en-US" kern="100" spc="30" dirty="0" smtClean="0">
                <a:solidFill>
                  <a:srgbClr val="000000"/>
                </a:solidFill>
                <a:latin typeface="宋体"/>
                <a:ea typeface="仿宋_GB2312"/>
                <a:cs typeface="Times New Roman"/>
              </a:rPr>
              <a:t>上注明的农产品买价和</a:t>
            </a:r>
            <a:r>
              <a:rPr lang="en-US" kern="100" spc="30" dirty="0" smtClean="0">
                <a:solidFill>
                  <a:srgbClr val="000000"/>
                </a:solidFill>
                <a:latin typeface="宋体"/>
                <a:ea typeface="仿宋_GB2312"/>
                <a:cs typeface="Times New Roman"/>
              </a:rPr>
              <a:t>13%</a:t>
            </a:r>
            <a:r>
              <a:rPr lang="zh-CN" altLang="en-US" kern="100" spc="30" dirty="0" smtClean="0">
                <a:solidFill>
                  <a:srgbClr val="000000"/>
                </a:solidFill>
                <a:latin typeface="宋体"/>
                <a:ea typeface="仿宋_GB2312"/>
                <a:cs typeface="Times New Roman"/>
              </a:rPr>
              <a:t>的扣除率计算的进项税额。计算公式为：</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进项税额</a:t>
            </a:r>
            <a:r>
              <a:rPr lang="en-US"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买价</a:t>
            </a:r>
            <a:r>
              <a:rPr lang="en-US" altLang="zh-CN" kern="100" spc="30" dirty="0" smtClean="0">
                <a:solidFill>
                  <a:srgbClr val="000000"/>
                </a:solidFill>
                <a:latin typeface="宋体"/>
                <a:ea typeface="仿宋_GB2312"/>
                <a:cs typeface="Times New Roman"/>
              </a:rPr>
              <a:t>×</a:t>
            </a:r>
            <a:r>
              <a:rPr lang="zh-CN" altLang="en-US" kern="100" spc="30" dirty="0" smtClean="0">
                <a:solidFill>
                  <a:srgbClr val="000000"/>
                </a:solidFill>
                <a:latin typeface="宋体"/>
                <a:ea typeface="仿宋_GB2312"/>
                <a:cs typeface="Times New Roman"/>
              </a:rPr>
              <a:t>扣除率</a:t>
            </a:r>
            <a:endParaRPr lang="en-US" altLang="zh-CN" kern="100" spc="30" dirty="0" smtClean="0">
              <a:solidFill>
                <a:srgbClr val="00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（四）</a:t>
            </a:r>
            <a:r>
              <a:rPr lang="zh-CN" altLang="en-US" kern="100" spc="30" dirty="0" smtClean="0">
                <a:solidFill>
                  <a:srgbClr val="FF0000"/>
                </a:solidFill>
                <a:latin typeface="宋体"/>
                <a:ea typeface="仿宋_GB2312"/>
                <a:cs typeface="Times New Roman"/>
              </a:rPr>
              <a:t>从境外单位或者个人</a:t>
            </a:r>
            <a:r>
              <a:rPr lang="zh-CN" altLang="en-US" kern="100" spc="30" dirty="0" smtClean="0">
                <a:solidFill>
                  <a:srgbClr val="000000"/>
                </a:solidFill>
                <a:latin typeface="宋体"/>
                <a:ea typeface="仿宋_GB2312"/>
                <a:cs typeface="Times New Roman"/>
              </a:rPr>
              <a:t>购进服务、无形资产或者不动产，自税务机关或者扣缴义务人取得的</a:t>
            </a:r>
            <a:r>
              <a:rPr lang="zh-CN" altLang="en-US" kern="100" spc="30" dirty="0" smtClean="0">
                <a:solidFill>
                  <a:srgbClr val="FF0000"/>
                </a:solidFill>
                <a:latin typeface="宋体"/>
                <a:ea typeface="仿宋_GB2312"/>
                <a:cs typeface="Times New Roman"/>
              </a:rPr>
              <a:t>解缴税款的完税凭证</a:t>
            </a:r>
            <a:r>
              <a:rPr lang="zh-CN" altLang="en-US" kern="100" spc="30" dirty="0" smtClean="0">
                <a:solidFill>
                  <a:srgbClr val="000000"/>
                </a:solidFill>
                <a:latin typeface="宋体"/>
                <a:ea typeface="仿宋_GB2312"/>
                <a:cs typeface="Times New Roman"/>
              </a:rPr>
              <a:t>上注明的增值税额。</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000108"/>
            <a:ext cx="8286808" cy="5214974"/>
          </a:xfrm>
        </p:spPr>
        <p:txBody>
          <a:bodyPr>
            <a:normAutofit/>
          </a:bodyPr>
          <a:lstStyle/>
          <a:p>
            <a:pPr algn="ctr"/>
            <a:endParaRPr lang="en-US" altLang="zh-CN" kern="0" dirty="0" smtClean="0">
              <a:solidFill>
                <a:srgbClr val="333333"/>
              </a:solidFill>
              <a:ea typeface="微软雅黑"/>
              <a:cs typeface="宋体"/>
            </a:endParaRPr>
          </a:p>
          <a:p>
            <a:r>
              <a:rPr lang="zh-CN" altLang="en-US" kern="100" spc="30" dirty="0" smtClean="0">
                <a:solidFill>
                  <a:srgbClr val="000000"/>
                </a:solidFill>
                <a:latin typeface="宋体"/>
                <a:ea typeface="仿宋_GB2312"/>
                <a:cs typeface="Times New Roman"/>
              </a:rPr>
              <a:t>纳税人取得的增值税扣税凭证不符合法律、行政法规或者国家税务总局有关规定的，其进项税额不得从销项税额中抵扣。</a:t>
            </a:r>
            <a:endParaRPr lang="en-US" altLang="zh-CN" kern="100" spc="30" dirty="0" smtClean="0">
              <a:solidFill>
                <a:srgbClr val="000000"/>
              </a:solidFill>
              <a:latin typeface="宋体"/>
              <a:ea typeface="仿宋_GB2312"/>
              <a:cs typeface="Times New Roman"/>
            </a:endParaRPr>
          </a:p>
          <a:p>
            <a:endParaRPr lang="en-US" altLang="zh-CN" kern="100" spc="30" dirty="0" smtClean="0">
              <a:solidFill>
                <a:srgbClr val="000000"/>
              </a:solidFill>
              <a:latin typeface="宋体"/>
              <a:ea typeface="仿宋_GB2312"/>
              <a:cs typeface="Times New Roman"/>
            </a:endParaRPr>
          </a:p>
          <a:p>
            <a:pPr indent="426085">
              <a:lnSpc>
                <a:spcPct val="150000"/>
              </a:lnSpc>
              <a:spcAft>
                <a:spcPts val="0"/>
              </a:spcAft>
            </a:pPr>
            <a:r>
              <a:rPr lang="zh-CN" altLang="en-US" kern="100" spc="30" dirty="0" smtClean="0">
                <a:solidFill>
                  <a:srgbClr val="000000"/>
                </a:solidFill>
                <a:latin typeface="宋体"/>
                <a:ea typeface="仿宋_GB2312"/>
                <a:cs typeface="Times New Roman"/>
              </a:rPr>
              <a:t>纳税人凭</a:t>
            </a:r>
            <a:r>
              <a:rPr lang="zh-CN" altLang="en-US" kern="100" spc="30" dirty="0" smtClean="0">
                <a:solidFill>
                  <a:srgbClr val="FF0000"/>
                </a:solidFill>
                <a:latin typeface="宋体"/>
                <a:ea typeface="仿宋_GB2312"/>
                <a:cs typeface="Times New Roman"/>
              </a:rPr>
              <a:t>完税凭证抵扣进项税额</a:t>
            </a:r>
            <a:r>
              <a:rPr lang="zh-CN" altLang="en-US" kern="100" spc="30" dirty="0" smtClean="0">
                <a:solidFill>
                  <a:srgbClr val="000000"/>
                </a:solidFill>
                <a:latin typeface="宋体"/>
                <a:ea typeface="仿宋_GB2312"/>
                <a:cs typeface="Times New Roman"/>
              </a:rPr>
              <a:t>的，应当具备</a:t>
            </a:r>
            <a:r>
              <a:rPr lang="zh-CN" altLang="en-US" kern="100" spc="30" dirty="0" smtClean="0">
                <a:solidFill>
                  <a:srgbClr val="FF0000"/>
                </a:solidFill>
                <a:latin typeface="宋体"/>
                <a:ea typeface="仿宋_GB2312"/>
                <a:cs typeface="Times New Roman"/>
              </a:rPr>
              <a:t>书面合同</a:t>
            </a:r>
            <a:r>
              <a:rPr lang="zh-CN" altLang="en-US" kern="100" spc="30" dirty="0" smtClean="0">
                <a:solidFill>
                  <a:srgbClr val="00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付款证明</a:t>
            </a:r>
            <a:r>
              <a:rPr lang="zh-CN" altLang="en-US" kern="100" spc="30" dirty="0" smtClean="0">
                <a:solidFill>
                  <a:srgbClr val="000000"/>
                </a:solidFill>
                <a:latin typeface="宋体"/>
                <a:ea typeface="仿宋_GB2312"/>
                <a:cs typeface="Times New Roman"/>
              </a:rPr>
              <a:t>和</a:t>
            </a:r>
            <a:r>
              <a:rPr lang="zh-CN" altLang="en-US" kern="100" spc="30" dirty="0" smtClean="0">
                <a:solidFill>
                  <a:srgbClr val="FF0000"/>
                </a:solidFill>
                <a:latin typeface="宋体"/>
                <a:ea typeface="仿宋_GB2312"/>
                <a:cs typeface="Times New Roman"/>
              </a:rPr>
              <a:t>境外单位的对账单或者发票</a:t>
            </a:r>
            <a:r>
              <a:rPr lang="zh-CN" altLang="en-US" kern="100" spc="30" dirty="0" smtClean="0">
                <a:solidFill>
                  <a:srgbClr val="000000"/>
                </a:solidFill>
                <a:latin typeface="宋体"/>
                <a:ea typeface="仿宋_GB2312"/>
                <a:cs typeface="Times New Roman"/>
              </a:rPr>
              <a:t>。资料不全的，其进项税额不得从销项税额中抵扣。</a:t>
            </a:r>
            <a:endParaRPr lang="zh-CN" altLang="en-US" kern="100" spc="30" dirty="0" smtClean="0">
              <a:latin typeface="宋体"/>
              <a:ea typeface="仿宋_GB2312"/>
              <a:cs typeface="Times New Roman"/>
            </a:endParaRPr>
          </a:p>
          <a:p>
            <a:pPr algn="ctr"/>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428628"/>
          </a:xfrm>
        </p:spPr>
        <p:txBody>
          <a:bodyPr>
            <a:normAutofit fontScale="90000"/>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642918"/>
            <a:ext cx="8170564" cy="6215082"/>
          </a:xfrm>
        </p:spPr>
        <p:txBody>
          <a:bodyPr>
            <a:normAutofit fontScale="62500" lnSpcReduction="20000"/>
          </a:bodyPr>
          <a:lstStyle/>
          <a:p>
            <a:pPr algn="ctr"/>
            <a:endParaRPr lang="en-US" altLang="zh-CN" kern="0" dirty="0" smtClean="0">
              <a:solidFill>
                <a:srgbClr val="333333"/>
              </a:solidFill>
              <a:ea typeface="微软雅黑"/>
              <a:cs typeface="宋体"/>
            </a:endParaRPr>
          </a:p>
          <a:p>
            <a:r>
              <a:rPr lang="zh-CN" altLang="en-US" sz="3200" b="1" kern="100" spc="30" dirty="0" smtClean="0">
                <a:solidFill>
                  <a:srgbClr val="000000"/>
                </a:solidFill>
                <a:latin typeface="宋体"/>
                <a:ea typeface="仿宋_GB2312"/>
                <a:cs typeface="Times New Roman"/>
              </a:rPr>
              <a:t>第二十七条  </a:t>
            </a:r>
            <a:r>
              <a:rPr lang="zh-CN" altLang="en-US" sz="3200" kern="100" spc="30" dirty="0" smtClean="0">
                <a:solidFill>
                  <a:srgbClr val="000000"/>
                </a:solidFill>
                <a:latin typeface="宋体"/>
                <a:ea typeface="仿宋_GB2312"/>
                <a:cs typeface="Times New Roman"/>
              </a:rPr>
              <a:t>下列项目的进项税额不得从销项税额中抵扣：</a:t>
            </a:r>
          </a:p>
          <a:p>
            <a:r>
              <a:rPr lang="zh-CN" altLang="en-US" sz="3200" kern="100" spc="30" dirty="0" smtClean="0">
                <a:solidFill>
                  <a:srgbClr val="000000"/>
                </a:solidFill>
                <a:latin typeface="宋体"/>
                <a:ea typeface="仿宋_GB2312"/>
                <a:cs typeface="Times New Roman"/>
              </a:rPr>
              <a:t>（一）用于</a:t>
            </a:r>
            <a:r>
              <a:rPr lang="zh-CN" altLang="en-US" sz="3200" kern="100" spc="30" dirty="0" smtClean="0">
                <a:solidFill>
                  <a:srgbClr val="FF0000"/>
                </a:solidFill>
                <a:latin typeface="宋体"/>
                <a:ea typeface="仿宋_GB2312"/>
                <a:cs typeface="Times New Roman"/>
              </a:rPr>
              <a:t>简易计税方法计税项目</a:t>
            </a:r>
            <a:r>
              <a:rPr lang="zh-CN" altLang="en-US" sz="3200" kern="100" spc="30" dirty="0" smtClean="0">
                <a:solidFill>
                  <a:srgbClr val="000000"/>
                </a:solidFill>
                <a:latin typeface="宋体"/>
                <a:ea typeface="仿宋_GB2312"/>
                <a:cs typeface="Times New Roman"/>
              </a:rPr>
              <a:t>、</a:t>
            </a:r>
            <a:r>
              <a:rPr lang="zh-CN" altLang="en-US" sz="3200" kern="100" spc="30" dirty="0" smtClean="0">
                <a:solidFill>
                  <a:srgbClr val="FF0000"/>
                </a:solidFill>
                <a:latin typeface="宋体"/>
                <a:ea typeface="仿宋_GB2312"/>
                <a:cs typeface="Times New Roman"/>
              </a:rPr>
              <a:t>免征增值税项目</a:t>
            </a:r>
            <a:r>
              <a:rPr lang="zh-CN" altLang="en-US" sz="3200" kern="100" spc="30" dirty="0" smtClean="0">
                <a:solidFill>
                  <a:srgbClr val="000000"/>
                </a:solidFill>
                <a:latin typeface="宋体"/>
                <a:ea typeface="仿宋_GB2312"/>
                <a:cs typeface="Times New Roman"/>
              </a:rPr>
              <a:t>、</a:t>
            </a:r>
            <a:r>
              <a:rPr lang="zh-CN" altLang="en-US" sz="3200" kern="100" spc="30" dirty="0" smtClean="0">
                <a:solidFill>
                  <a:srgbClr val="FF0000"/>
                </a:solidFill>
                <a:latin typeface="宋体"/>
                <a:ea typeface="仿宋_GB2312"/>
                <a:cs typeface="Times New Roman"/>
              </a:rPr>
              <a:t>集体福利或者个人消费的购进货物、加工修理修配劳务、服务、无形资产和不动产。</a:t>
            </a:r>
            <a:r>
              <a:rPr lang="zh-CN" altLang="en-US" sz="3200" kern="100" spc="30" dirty="0" smtClean="0">
                <a:solidFill>
                  <a:srgbClr val="000000"/>
                </a:solidFill>
                <a:latin typeface="宋体"/>
                <a:ea typeface="仿宋_GB2312"/>
                <a:cs typeface="Times New Roman"/>
              </a:rPr>
              <a:t>其中涉及的固定资产、无形资产、不动产，仅指专用于上述项目的固定资产、无形资产（不包括其他权益性无形资产）、不动产。</a:t>
            </a:r>
          </a:p>
          <a:p>
            <a:r>
              <a:rPr lang="zh-CN" altLang="en-US" sz="3200" kern="100" spc="30" dirty="0" smtClean="0">
                <a:solidFill>
                  <a:srgbClr val="FF0000"/>
                </a:solidFill>
                <a:latin typeface="宋体"/>
                <a:ea typeface="仿宋_GB2312"/>
                <a:cs typeface="Times New Roman"/>
              </a:rPr>
              <a:t>纳税人的交际应酬消费属于个人消费</a:t>
            </a:r>
            <a:r>
              <a:rPr lang="zh-CN" altLang="en-US" sz="3200" kern="100" spc="30" dirty="0" smtClean="0">
                <a:solidFill>
                  <a:srgbClr val="000000"/>
                </a:solidFill>
                <a:latin typeface="宋体"/>
                <a:ea typeface="仿宋_GB2312"/>
                <a:cs typeface="Times New Roman"/>
              </a:rPr>
              <a:t>。</a:t>
            </a:r>
          </a:p>
          <a:p>
            <a:r>
              <a:rPr lang="zh-CN" altLang="en-US" sz="3200" kern="100" spc="30" dirty="0" smtClean="0">
                <a:solidFill>
                  <a:srgbClr val="000000"/>
                </a:solidFill>
                <a:latin typeface="宋体"/>
                <a:ea typeface="仿宋_GB2312"/>
                <a:cs typeface="Times New Roman"/>
              </a:rPr>
              <a:t>（二）非正常损失的购进货物，以及相关的加工修理修配劳务和交通运输服务。</a:t>
            </a:r>
          </a:p>
          <a:p>
            <a:r>
              <a:rPr lang="zh-CN" altLang="en-US" sz="3200" kern="100" spc="30" dirty="0" smtClean="0">
                <a:solidFill>
                  <a:srgbClr val="000000"/>
                </a:solidFill>
                <a:latin typeface="宋体"/>
                <a:ea typeface="仿宋_GB2312"/>
                <a:cs typeface="Times New Roman"/>
              </a:rPr>
              <a:t>（三）非正常损失的在产品、产成品所耗用的购进货物（不包括固定资产）、加工修理修配劳务和交通运输服务。</a:t>
            </a:r>
          </a:p>
          <a:p>
            <a:r>
              <a:rPr lang="zh-CN" altLang="en-US" sz="3200" kern="100" spc="30" dirty="0" smtClean="0">
                <a:solidFill>
                  <a:srgbClr val="000000"/>
                </a:solidFill>
                <a:latin typeface="宋体"/>
                <a:ea typeface="仿宋_GB2312"/>
                <a:cs typeface="Times New Roman"/>
              </a:rPr>
              <a:t>（四）</a:t>
            </a:r>
            <a:r>
              <a:rPr lang="zh-CN" altLang="en-US" sz="3200" kern="100" spc="30" dirty="0" smtClean="0">
                <a:solidFill>
                  <a:srgbClr val="FF0000"/>
                </a:solidFill>
                <a:latin typeface="宋体"/>
                <a:ea typeface="仿宋_GB2312"/>
                <a:cs typeface="Times New Roman"/>
              </a:rPr>
              <a:t>非正常损失的不动产，以及该不动产所耗用的购进货物、设计服务和建筑服务。</a:t>
            </a:r>
          </a:p>
          <a:p>
            <a:r>
              <a:rPr lang="zh-CN" altLang="en-US" sz="3200" kern="100" spc="30" dirty="0" smtClean="0">
                <a:solidFill>
                  <a:srgbClr val="000000"/>
                </a:solidFill>
                <a:latin typeface="宋体"/>
                <a:ea typeface="仿宋_GB2312"/>
                <a:cs typeface="Times New Roman"/>
              </a:rPr>
              <a:t>（五）</a:t>
            </a:r>
            <a:r>
              <a:rPr lang="zh-CN" altLang="en-US" sz="3200" kern="100" spc="30" dirty="0" smtClean="0">
                <a:solidFill>
                  <a:srgbClr val="FF0000"/>
                </a:solidFill>
                <a:latin typeface="宋体"/>
                <a:ea typeface="仿宋_GB2312"/>
                <a:cs typeface="Times New Roman"/>
              </a:rPr>
              <a:t>非正常损失的不动产在建工程所耗用的购进货物、设计服务和建筑服务</a:t>
            </a:r>
            <a:r>
              <a:rPr lang="zh-CN" altLang="en-US" sz="3200" kern="100" spc="30" dirty="0" smtClean="0">
                <a:solidFill>
                  <a:srgbClr val="000000"/>
                </a:solidFill>
                <a:latin typeface="宋体"/>
                <a:ea typeface="仿宋_GB2312"/>
                <a:cs typeface="Times New Roman"/>
              </a:rPr>
              <a:t>。</a:t>
            </a:r>
          </a:p>
          <a:p>
            <a:r>
              <a:rPr lang="zh-CN" altLang="en-US" sz="3200" kern="100" spc="30" dirty="0" smtClean="0">
                <a:solidFill>
                  <a:srgbClr val="000000"/>
                </a:solidFill>
                <a:latin typeface="宋体"/>
                <a:ea typeface="仿宋_GB2312"/>
                <a:cs typeface="Times New Roman"/>
              </a:rPr>
              <a:t>纳税人新建、改建、扩建、修缮、装饰不动产，均属于不动产在建工程。</a:t>
            </a:r>
          </a:p>
          <a:p>
            <a:r>
              <a:rPr lang="zh-CN" altLang="en-US" sz="3200" kern="100" spc="30" dirty="0" smtClean="0">
                <a:solidFill>
                  <a:srgbClr val="000000"/>
                </a:solidFill>
                <a:latin typeface="宋体"/>
                <a:ea typeface="仿宋_GB2312"/>
                <a:cs typeface="Times New Roman"/>
              </a:rPr>
              <a:t>（六）购进的旅</a:t>
            </a:r>
            <a:r>
              <a:rPr lang="zh-CN" altLang="en-US" sz="3200" kern="100" spc="30" dirty="0" smtClean="0">
                <a:solidFill>
                  <a:srgbClr val="FF0000"/>
                </a:solidFill>
                <a:latin typeface="宋体"/>
                <a:ea typeface="仿宋_GB2312"/>
                <a:cs typeface="Times New Roman"/>
              </a:rPr>
              <a:t>客运</a:t>
            </a:r>
            <a:r>
              <a:rPr lang="zh-CN" altLang="en-US" sz="3200" kern="100" spc="30" dirty="0" smtClean="0">
                <a:solidFill>
                  <a:srgbClr val="000000"/>
                </a:solidFill>
                <a:latin typeface="宋体"/>
                <a:ea typeface="仿宋_GB2312"/>
                <a:cs typeface="Times New Roman"/>
              </a:rPr>
              <a:t>输服务、</a:t>
            </a:r>
            <a:r>
              <a:rPr lang="zh-CN" altLang="en-US" sz="3200" kern="100" spc="30" dirty="0" smtClean="0">
                <a:solidFill>
                  <a:srgbClr val="FF0000"/>
                </a:solidFill>
                <a:latin typeface="宋体"/>
                <a:ea typeface="仿宋_GB2312"/>
                <a:cs typeface="Times New Roman"/>
              </a:rPr>
              <a:t>贷款</a:t>
            </a:r>
            <a:r>
              <a:rPr lang="zh-CN" altLang="en-US" sz="3200" kern="100" spc="30" dirty="0" smtClean="0">
                <a:solidFill>
                  <a:srgbClr val="000000"/>
                </a:solidFill>
                <a:latin typeface="宋体"/>
                <a:ea typeface="仿宋_GB2312"/>
                <a:cs typeface="Times New Roman"/>
              </a:rPr>
              <a:t>服务、</a:t>
            </a:r>
            <a:r>
              <a:rPr lang="zh-CN" altLang="en-US" sz="3200" kern="100" spc="30" dirty="0" smtClean="0">
                <a:solidFill>
                  <a:srgbClr val="FF0000"/>
                </a:solidFill>
                <a:latin typeface="宋体"/>
                <a:ea typeface="仿宋_GB2312"/>
                <a:cs typeface="Times New Roman"/>
              </a:rPr>
              <a:t>餐饮</a:t>
            </a:r>
            <a:r>
              <a:rPr lang="zh-CN" altLang="en-US" sz="3200" kern="100" spc="30" dirty="0" smtClean="0">
                <a:solidFill>
                  <a:srgbClr val="000000"/>
                </a:solidFill>
                <a:latin typeface="宋体"/>
                <a:ea typeface="仿宋_GB2312"/>
                <a:cs typeface="Times New Roman"/>
              </a:rPr>
              <a:t>服务</a:t>
            </a:r>
            <a:r>
              <a:rPr lang="zh-CN" altLang="en-US" sz="3200" kern="100" spc="30" dirty="0" smtClean="0">
                <a:solidFill>
                  <a:srgbClr val="FF0000"/>
                </a:solidFill>
                <a:latin typeface="宋体"/>
                <a:ea typeface="仿宋_GB2312"/>
                <a:cs typeface="Times New Roman"/>
              </a:rPr>
              <a:t>、居民日常服务</a:t>
            </a:r>
            <a:r>
              <a:rPr lang="zh-CN" altLang="en-US" sz="3200" kern="100" spc="30" dirty="0" smtClean="0">
                <a:solidFill>
                  <a:srgbClr val="000000"/>
                </a:solidFill>
                <a:latin typeface="宋体"/>
                <a:ea typeface="仿宋_GB2312"/>
                <a:cs typeface="Times New Roman"/>
              </a:rPr>
              <a:t>和</a:t>
            </a:r>
            <a:r>
              <a:rPr lang="zh-CN" altLang="en-US" sz="3200" kern="100" spc="30" dirty="0" smtClean="0">
                <a:solidFill>
                  <a:srgbClr val="FF0000"/>
                </a:solidFill>
                <a:latin typeface="宋体"/>
                <a:ea typeface="仿宋_GB2312"/>
                <a:cs typeface="Times New Roman"/>
              </a:rPr>
              <a:t>娱乐</a:t>
            </a:r>
            <a:r>
              <a:rPr lang="zh-CN" altLang="en-US" sz="3200" kern="100" spc="30" dirty="0" smtClean="0">
                <a:solidFill>
                  <a:srgbClr val="000000"/>
                </a:solidFill>
                <a:latin typeface="宋体"/>
                <a:ea typeface="仿宋_GB2312"/>
                <a:cs typeface="Times New Roman"/>
              </a:rPr>
              <a:t>服务。</a:t>
            </a:r>
          </a:p>
          <a:p>
            <a:r>
              <a:rPr lang="zh-CN" altLang="en-US" sz="3200" kern="100" spc="30" dirty="0" smtClean="0">
                <a:solidFill>
                  <a:srgbClr val="000000"/>
                </a:solidFill>
                <a:latin typeface="宋体"/>
                <a:ea typeface="仿宋_GB2312"/>
                <a:cs typeface="Times New Roman"/>
              </a:rPr>
              <a:t>（七）财政部和国家税务总局规定的其他情形</a:t>
            </a:r>
            <a:r>
              <a:rPr lang="zh-CN" altLang="en-US" dirty="0" smtClean="0"/>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additive="base">
                                        <p:cTn id="1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 calcmode="lin" valueType="num">
                                      <p:cBhvr additive="base">
                                        <p:cTn id="1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additive="base">
                                        <p:cTn id="32"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 calcmode="lin" valueType="num">
                                      <p:cBhvr additive="base">
                                        <p:cTn id="36"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 calcmode="lin" valueType="num">
                                      <p:cBhvr additive="base">
                                        <p:cTn id="40"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9" end="9"/>
                                            </p:txEl>
                                          </p:spTgt>
                                        </p:tgtEl>
                                        <p:attrNameLst>
                                          <p:attrName>style.visibility</p:attrName>
                                        </p:attrNameLst>
                                      </p:cBhvr>
                                      <p:to>
                                        <p:strVal val="visible"/>
                                      </p:to>
                                    </p:set>
                                    <p:anim calcmode="lin" valueType="num">
                                      <p:cBhvr additive="base">
                                        <p:cTn id="4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687716" y="1214422"/>
            <a:ext cx="8170564" cy="5286412"/>
          </a:xfrm>
        </p:spPr>
        <p:txBody>
          <a:bodyPr>
            <a:normAutofit/>
          </a:bodyPr>
          <a:lstStyle/>
          <a:p>
            <a:pPr algn="ctr"/>
            <a:endParaRPr lang="en-US" altLang="zh-CN" kern="0" dirty="0" smtClean="0">
              <a:solidFill>
                <a:srgbClr val="333333"/>
              </a:solidFill>
              <a:latin typeface="+mj-lt"/>
              <a:ea typeface="微软雅黑"/>
              <a:cs typeface="+mj-cs"/>
            </a:endParaRPr>
          </a:p>
          <a:p>
            <a:r>
              <a:rPr lang="zh-CN" altLang="en-US" dirty="0" smtClean="0">
                <a:solidFill>
                  <a:schemeClr val="tx2"/>
                </a:solidFill>
                <a:latin typeface="+mj-lt"/>
                <a:ea typeface="+mj-ea"/>
                <a:cs typeface="+mj-cs"/>
              </a:rPr>
              <a:t>营改增的历程：</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pPr>
              <a:buFont typeface="Wingdings" pitchFamily="2" charset="2"/>
              <a:buChar char="u"/>
            </a:pPr>
            <a:r>
              <a:rPr lang="en-US" altLang="en-US" dirty="0" smtClean="0">
                <a:solidFill>
                  <a:schemeClr val="tx2"/>
                </a:solidFill>
                <a:latin typeface="+mj-lt"/>
                <a:ea typeface="+mj-ea"/>
                <a:cs typeface="+mj-cs"/>
              </a:rPr>
              <a:t>  2012</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日起，率先在上海实施了交通运输业和部分现代服务业营改增试点。</a:t>
            </a:r>
            <a:endParaRPr lang="en-US" altLang="zh-CN" dirty="0" smtClean="0">
              <a:solidFill>
                <a:schemeClr val="tx2"/>
              </a:solidFill>
              <a:latin typeface="+mj-lt"/>
              <a:ea typeface="+mj-ea"/>
              <a:cs typeface="+mj-cs"/>
            </a:endParaRPr>
          </a:p>
          <a:p>
            <a:pPr>
              <a:buFont typeface="Wingdings" pitchFamily="2" charset="2"/>
              <a:buChar char="u"/>
            </a:pPr>
            <a:r>
              <a:rPr lang="en-US" altLang="en-US" dirty="0" smtClean="0">
                <a:solidFill>
                  <a:schemeClr val="tx2"/>
                </a:solidFill>
                <a:latin typeface="+mj-lt"/>
                <a:ea typeface="+mj-ea"/>
                <a:cs typeface="+mj-cs"/>
              </a:rPr>
              <a:t>  2012</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9</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日至</a:t>
            </a:r>
            <a:r>
              <a:rPr lang="en-US" altLang="en-US" dirty="0" smtClean="0">
                <a:solidFill>
                  <a:schemeClr val="tx2"/>
                </a:solidFill>
                <a:latin typeface="+mj-lt"/>
                <a:ea typeface="+mj-ea"/>
                <a:cs typeface="+mj-cs"/>
              </a:rPr>
              <a:t>2012</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12</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日，交通运输业和部分现代服务业营改增试点由上海市分</a:t>
            </a:r>
            <a:r>
              <a:rPr lang="en-US" altLang="en-US" dirty="0" smtClean="0">
                <a:solidFill>
                  <a:schemeClr val="tx2"/>
                </a:solidFill>
                <a:latin typeface="+mj-lt"/>
                <a:ea typeface="+mj-ea"/>
                <a:cs typeface="+mj-cs"/>
              </a:rPr>
              <a:t>4</a:t>
            </a:r>
            <a:r>
              <a:rPr lang="zh-CN" altLang="en-US" dirty="0" smtClean="0">
                <a:solidFill>
                  <a:schemeClr val="tx2"/>
                </a:solidFill>
                <a:latin typeface="+mj-lt"/>
                <a:ea typeface="+mj-ea"/>
                <a:cs typeface="+mj-cs"/>
              </a:rPr>
              <a:t>批次扩大至北京市、江苏省、安徽省、福建省（含厦门市）、广东省（含深圳市）、天津市、浙江省（含宁波市）、湖北省等</a:t>
            </a:r>
            <a:r>
              <a:rPr lang="en-US" altLang="en-US" dirty="0" smtClean="0">
                <a:solidFill>
                  <a:schemeClr val="tx2"/>
                </a:solidFill>
                <a:latin typeface="+mj-lt"/>
                <a:ea typeface="+mj-ea"/>
                <a:cs typeface="+mj-cs"/>
              </a:rPr>
              <a:t>8</a:t>
            </a:r>
            <a:r>
              <a:rPr lang="zh-CN" altLang="en-US" dirty="0" smtClean="0">
                <a:solidFill>
                  <a:schemeClr val="tx2"/>
                </a:solidFill>
                <a:latin typeface="+mj-lt"/>
                <a:ea typeface="+mj-ea"/>
                <a:cs typeface="+mj-cs"/>
              </a:rPr>
              <a:t>省（直辖市）；</a:t>
            </a:r>
            <a:endParaRPr lang="en-US" altLang="zh-CN" dirty="0" smtClean="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428736"/>
            <a:ext cx="8286808" cy="3929090"/>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非正常损失，是指因管理不善造成货物被盗、丢失、霉烂变质，以及</a:t>
            </a:r>
            <a:r>
              <a:rPr lang="zh-CN" altLang="en-US" kern="100" spc="30" dirty="0" smtClean="0">
                <a:solidFill>
                  <a:srgbClr val="FF0000"/>
                </a:solidFill>
                <a:latin typeface="宋体"/>
                <a:ea typeface="仿宋_GB2312"/>
                <a:cs typeface="Times New Roman"/>
              </a:rPr>
              <a:t>因违反法律法规造成货物或者不动产被依法没收、销毁、拆除的情形</a:t>
            </a:r>
            <a:r>
              <a:rPr lang="zh-CN" altLang="en-US" kern="100" spc="30" dirty="0" smtClean="0">
                <a:solidFill>
                  <a:srgbClr val="000000"/>
                </a:solidFill>
                <a:latin typeface="宋体"/>
                <a:ea typeface="仿宋_GB2312"/>
                <a:cs typeface="Times New Roman"/>
              </a:rPr>
              <a:t>。</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000108"/>
            <a:ext cx="8099126" cy="5429288"/>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已抵扣进项税额的固定资产、无形资产或者不动产，发生本办法第二十七条规定情形的，按照下列公式计算不得抵扣的进项税额：</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不得抵扣的进项税额</a:t>
            </a:r>
            <a:r>
              <a:rPr lang="en-US"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固定资产、无形资产或者不动产净值</a:t>
            </a:r>
            <a:r>
              <a:rPr lang="en-US" altLang="zh-CN"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适用税率</a:t>
            </a:r>
            <a:endParaRPr lang="en-US" altLang="zh-CN" kern="100" spc="30" dirty="0" smtClean="0">
              <a:solidFill>
                <a:srgbClr val="FF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固定资产、无形资产或者不动产净值，是指纳税人根据财务会计制度计提折旧或摊销后的余额。</a:t>
            </a:r>
            <a:endParaRPr lang="zh-CN" altLang="en-US" kern="100" spc="30" dirty="0" smtClean="0">
              <a:latin typeface="宋体"/>
              <a:ea typeface="仿宋_GB2312"/>
              <a:cs typeface="Times New Roman"/>
            </a:endParaRPr>
          </a:p>
          <a:p>
            <a:pPr indent="426085" algn="just">
              <a:lnSpc>
                <a:spcPct val="150000"/>
              </a:lnSpc>
              <a:spcAft>
                <a:spcPts val="0"/>
              </a:spcAft>
            </a:pP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000108"/>
            <a:ext cx="8358246" cy="5357850"/>
          </a:xfrm>
        </p:spPr>
        <p:txBody>
          <a:bodyPr>
            <a:normAutofit fontScale="92500" lnSpcReduction="1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简易计税方法</a:t>
            </a:r>
            <a:r>
              <a:rPr lang="zh-CN" altLang="en-US" kern="100" spc="30" dirty="0" smtClean="0">
                <a:solidFill>
                  <a:srgbClr val="000000"/>
                </a:solidFill>
                <a:latin typeface="宋体"/>
                <a:ea typeface="仿宋_GB2312"/>
                <a:cs typeface="Times New Roman"/>
              </a:rPr>
              <a:t>的应纳税额，是指按照销售额和增值税征收率计算的增值税额，</a:t>
            </a:r>
            <a:r>
              <a:rPr lang="zh-CN" altLang="en-US" kern="100" spc="30" dirty="0" smtClean="0">
                <a:solidFill>
                  <a:srgbClr val="FF0000"/>
                </a:solidFill>
                <a:latin typeface="宋体"/>
                <a:ea typeface="仿宋_GB2312"/>
                <a:cs typeface="Times New Roman"/>
              </a:rPr>
              <a:t>不得抵扣进项税额</a:t>
            </a:r>
            <a:r>
              <a:rPr lang="zh-CN" altLang="en-US" kern="100" spc="30" dirty="0" smtClean="0">
                <a:solidFill>
                  <a:srgbClr val="000000"/>
                </a:solidFill>
                <a:latin typeface="宋体"/>
                <a:ea typeface="仿宋_GB2312"/>
                <a:cs typeface="Times New Roman"/>
              </a:rPr>
              <a:t>。应纳税额计算公式：</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应纳税额</a:t>
            </a:r>
            <a:r>
              <a:rPr lang="en-US"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销售额</a:t>
            </a:r>
            <a:r>
              <a:rPr lang="en-US" altLang="zh-CN"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征收率</a:t>
            </a:r>
            <a:endParaRPr lang="en-US" altLang="zh-CN" kern="100" spc="30" dirty="0" smtClean="0">
              <a:solidFill>
                <a:srgbClr val="FF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简易计税方法的销售额不包括其应纳税额，纳税人采用销售额和应纳税额合并定价方法的，按照下列公式计算销售额：</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FF0000"/>
                </a:solidFill>
                <a:latin typeface="宋体"/>
                <a:ea typeface="仿宋_GB2312"/>
                <a:cs typeface="Times New Roman"/>
              </a:rPr>
              <a:t>销售额＝含税销售额</a:t>
            </a:r>
            <a:r>
              <a:rPr lang="en-US" altLang="zh-CN" kern="100" spc="30" dirty="0" smtClean="0">
                <a:solidFill>
                  <a:srgbClr val="FF0000"/>
                </a:solidFill>
                <a:latin typeface="宋体"/>
                <a:ea typeface="仿宋_GB2312"/>
                <a:cs typeface="Times New Roman"/>
              </a:rPr>
              <a:t>÷</a:t>
            </a:r>
            <a:r>
              <a:rPr lang="zh-CN" altLang="en-US" kern="100" spc="30" dirty="0" smtClean="0">
                <a:solidFill>
                  <a:srgbClr val="FF0000"/>
                </a:solidFill>
                <a:latin typeface="宋体"/>
                <a:ea typeface="仿宋_GB2312"/>
                <a:cs typeface="Times New Roman"/>
              </a:rPr>
              <a:t>（</a:t>
            </a:r>
            <a:r>
              <a:rPr lang="en-US" kern="100" spc="30" dirty="0" smtClean="0">
                <a:solidFill>
                  <a:srgbClr val="FF0000"/>
                </a:solidFill>
                <a:latin typeface="宋体"/>
                <a:ea typeface="仿宋_GB2312"/>
                <a:cs typeface="Times New Roman"/>
              </a:rPr>
              <a:t>1</a:t>
            </a:r>
            <a:r>
              <a:rPr lang="zh-CN" altLang="en-US" kern="100" spc="30" dirty="0" smtClean="0">
                <a:solidFill>
                  <a:srgbClr val="FF0000"/>
                </a:solidFill>
                <a:latin typeface="宋体"/>
                <a:ea typeface="仿宋_GB2312"/>
                <a:cs typeface="Times New Roman"/>
              </a:rPr>
              <a:t>＋征收率）</a:t>
            </a:r>
          </a:p>
          <a:p>
            <a:pPr indent="426085" algn="just">
              <a:lnSpc>
                <a:spcPct val="150000"/>
              </a:lnSpc>
              <a:spcAft>
                <a:spcPts val="0"/>
              </a:spcAft>
            </a:pP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428736"/>
            <a:ext cx="8242002" cy="4572032"/>
          </a:xfrm>
        </p:spPr>
        <p:txBody>
          <a:bodyPr/>
          <a:lstStyle/>
          <a:p>
            <a:pPr algn="ctr"/>
            <a:endParaRPr lang="en-US" altLang="zh-CN" kern="0" dirty="0" smtClean="0">
              <a:solidFill>
                <a:srgbClr val="333333"/>
              </a:solidFill>
              <a:ea typeface="微软雅黑"/>
              <a:cs typeface="宋体"/>
            </a:endParaRPr>
          </a:p>
          <a:p>
            <a:r>
              <a:rPr lang="zh-CN" altLang="en-US" sz="2600" kern="100" spc="30" dirty="0" smtClean="0">
                <a:solidFill>
                  <a:srgbClr val="000000"/>
                </a:solidFill>
                <a:latin typeface="宋体"/>
                <a:ea typeface="仿宋_GB2312"/>
                <a:cs typeface="Times New Roman"/>
              </a:rPr>
              <a:t>客运公司选择适用</a:t>
            </a:r>
            <a:r>
              <a:rPr lang="zh-CN" altLang="en-US" sz="2600" kern="100" spc="30" dirty="0" smtClean="0">
                <a:solidFill>
                  <a:srgbClr val="FF0000"/>
                </a:solidFill>
                <a:latin typeface="宋体"/>
                <a:ea typeface="仿宋_GB2312"/>
                <a:cs typeface="Times New Roman"/>
              </a:rPr>
              <a:t>简易征收</a:t>
            </a:r>
            <a:r>
              <a:rPr lang="zh-CN" altLang="en-US" sz="2600" kern="100" spc="30" dirty="0" smtClean="0">
                <a:solidFill>
                  <a:srgbClr val="000000"/>
                </a:solidFill>
                <a:latin typeface="宋体"/>
                <a:ea typeface="仿宋_GB2312"/>
                <a:cs typeface="Times New Roman"/>
              </a:rPr>
              <a:t>方式纳税，当月取得运营收入</a:t>
            </a:r>
            <a:r>
              <a:rPr lang="en-US" altLang="zh-CN" sz="2600" kern="100" spc="30" dirty="0" smtClean="0">
                <a:solidFill>
                  <a:srgbClr val="000000"/>
                </a:solidFill>
                <a:latin typeface="宋体"/>
                <a:ea typeface="仿宋_GB2312"/>
                <a:cs typeface="Times New Roman"/>
              </a:rPr>
              <a:t>10300</a:t>
            </a:r>
            <a:r>
              <a:rPr lang="zh-CN" altLang="en-US" sz="2600" kern="100" spc="30" dirty="0" smtClean="0">
                <a:solidFill>
                  <a:srgbClr val="000000"/>
                </a:solidFill>
                <a:latin typeface="宋体"/>
                <a:ea typeface="仿宋_GB2312"/>
                <a:cs typeface="Times New Roman"/>
              </a:rPr>
              <a:t>元，汽油费发票</a:t>
            </a:r>
            <a:r>
              <a:rPr lang="en-US" altLang="zh-CN" sz="2600" kern="100" spc="30" dirty="0" smtClean="0">
                <a:solidFill>
                  <a:srgbClr val="000000"/>
                </a:solidFill>
                <a:latin typeface="宋体"/>
                <a:ea typeface="仿宋_GB2312"/>
                <a:cs typeface="Times New Roman"/>
              </a:rPr>
              <a:t>3000</a:t>
            </a:r>
            <a:r>
              <a:rPr lang="zh-CN" altLang="en-US" sz="2600" kern="100" spc="30" dirty="0" smtClean="0">
                <a:solidFill>
                  <a:srgbClr val="000000"/>
                </a:solidFill>
                <a:latin typeface="宋体"/>
                <a:ea typeface="仿宋_GB2312"/>
                <a:cs typeface="Times New Roman"/>
              </a:rPr>
              <a:t>元（进项税额</a:t>
            </a:r>
            <a:r>
              <a:rPr lang="en-US" altLang="zh-CN" sz="2600" kern="100" spc="30" dirty="0" smtClean="0">
                <a:solidFill>
                  <a:srgbClr val="000000"/>
                </a:solidFill>
                <a:latin typeface="宋体"/>
                <a:ea typeface="仿宋_GB2312"/>
                <a:cs typeface="Times New Roman"/>
              </a:rPr>
              <a:t>510</a:t>
            </a:r>
            <a:r>
              <a:rPr lang="zh-CN" altLang="en-US" sz="2600" kern="100" spc="30" dirty="0" smtClean="0">
                <a:solidFill>
                  <a:srgbClr val="000000"/>
                </a:solidFill>
                <a:latin typeface="宋体"/>
                <a:ea typeface="仿宋_GB2312"/>
                <a:cs typeface="Times New Roman"/>
              </a:rPr>
              <a:t>元）。</a:t>
            </a:r>
            <a:endParaRPr lang="en-US" altLang="zh-CN" sz="2600" kern="100" spc="30" dirty="0" smtClean="0">
              <a:solidFill>
                <a:srgbClr val="000000"/>
              </a:solidFill>
              <a:latin typeface="宋体"/>
              <a:ea typeface="仿宋_GB2312"/>
              <a:cs typeface="Times New Roman"/>
            </a:endParaRPr>
          </a:p>
          <a:p>
            <a:endParaRPr lang="en-US" altLang="zh-CN" sz="2600" kern="100" spc="30" dirty="0" smtClean="0">
              <a:solidFill>
                <a:srgbClr val="000000"/>
              </a:solidFill>
              <a:latin typeface="宋体"/>
              <a:ea typeface="仿宋_GB2312"/>
              <a:cs typeface="Times New Roman"/>
            </a:endParaRPr>
          </a:p>
          <a:p>
            <a:r>
              <a:rPr lang="zh-CN" altLang="en-US" sz="2600" kern="100" spc="30" dirty="0" smtClean="0">
                <a:solidFill>
                  <a:srgbClr val="000000"/>
                </a:solidFill>
                <a:latin typeface="宋体"/>
                <a:ea typeface="仿宋_GB2312"/>
                <a:cs typeface="Times New Roman"/>
              </a:rPr>
              <a:t>  当月营业收入为</a:t>
            </a:r>
            <a:r>
              <a:rPr lang="en-US" altLang="zh-CN" sz="2600" kern="100" spc="30" dirty="0" smtClean="0">
                <a:solidFill>
                  <a:srgbClr val="000000"/>
                </a:solidFill>
                <a:latin typeface="宋体"/>
                <a:ea typeface="仿宋_GB2312"/>
                <a:cs typeface="Times New Roman"/>
              </a:rPr>
              <a:t>10300/1.03=10000</a:t>
            </a:r>
            <a:r>
              <a:rPr lang="zh-CN" altLang="en-US" sz="2600" kern="100" spc="30" dirty="0" smtClean="0">
                <a:solidFill>
                  <a:srgbClr val="000000"/>
                </a:solidFill>
                <a:latin typeface="宋体"/>
                <a:ea typeface="仿宋_GB2312"/>
                <a:cs typeface="Times New Roman"/>
              </a:rPr>
              <a:t>元；</a:t>
            </a:r>
            <a:endParaRPr lang="en-US" altLang="zh-CN" sz="2600" kern="100" spc="30" dirty="0" smtClean="0">
              <a:solidFill>
                <a:srgbClr val="000000"/>
              </a:solidFill>
              <a:latin typeface="宋体"/>
              <a:ea typeface="仿宋_GB2312"/>
              <a:cs typeface="Times New Roman"/>
            </a:endParaRPr>
          </a:p>
          <a:p>
            <a:r>
              <a:rPr lang="zh-CN" altLang="en-US" sz="2600" kern="100" spc="30" dirty="0" smtClean="0">
                <a:solidFill>
                  <a:srgbClr val="000000"/>
                </a:solidFill>
                <a:latin typeface="宋体"/>
                <a:ea typeface="仿宋_GB2312"/>
                <a:cs typeface="Times New Roman"/>
              </a:rPr>
              <a:t>  应纳税额</a:t>
            </a:r>
            <a:r>
              <a:rPr lang="en-US" altLang="zh-CN" sz="2600" kern="100" spc="30" dirty="0" smtClean="0">
                <a:solidFill>
                  <a:srgbClr val="000000"/>
                </a:solidFill>
                <a:latin typeface="宋体"/>
                <a:ea typeface="仿宋_GB2312"/>
                <a:cs typeface="Times New Roman"/>
              </a:rPr>
              <a:t>=10000</a:t>
            </a:r>
            <a:r>
              <a:rPr lang="zh-CN" altLang="en-US" sz="2600" kern="100" spc="30" dirty="0" smtClean="0">
                <a:solidFill>
                  <a:srgbClr val="000000"/>
                </a:solidFill>
                <a:latin typeface="宋体"/>
                <a:ea typeface="仿宋_GB2312"/>
                <a:cs typeface="Times New Roman"/>
              </a:rPr>
              <a:t>*</a:t>
            </a:r>
            <a:r>
              <a:rPr lang="en-US" altLang="zh-CN" sz="2600" kern="100" spc="30" dirty="0" smtClean="0">
                <a:solidFill>
                  <a:srgbClr val="000000"/>
                </a:solidFill>
                <a:latin typeface="宋体"/>
                <a:ea typeface="仿宋_GB2312"/>
                <a:cs typeface="Times New Roman"/>
              </a:rPr>
              <a:t>3%=300</a:t>
            </a:r>
            <a:r>
              <a:rPr lang="zh-CN" altLang="en-US" sz="2600" kern="100" spc="30" dirty="0" smtClean="0">
                <a:solidFill>
                  <a:srgbClr val="000000"/>
                </a:solidFill>
                <a:latin typeface="宋体"/>
                <a:ea typeface="仿宋_GB2312"/>
                <a:cs typeface="Times New Roman"/>
              </a:rPr>
              <a:t>元（进项税额不得抵扣）</a:t>
            </a:r>
            <a:endParaRPr lang="zh-CN" altLang="en-US" sz="2600" kern="100" spc="30" dirty="0">
              <a:solidFill>
                <a:srgbClr val="000000"/>
              </a:solidFill>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071546"/>
            <a:ext cx="7884812" cy="5286412"/>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纳税人发生应税行为，开具增值税专用发票后，发生开票有误或者销售折让、中止、退回等情形的，应当按照国家税务总局的规定</a:t>
            </a:r>
            <a:r>
              <a:rPr lang="zh-CN" altLang="en-US" kern="100" spc="30" dirty="0" smtClean="0">
                <a:solidFill>
                  <a:srgbClr val="FF0000"/>
                </a:solidFill>
                <a:latin typeface="宋体"/>
                <a:ea typeface="仿宋_GB2312"/>
                <a:cs typeface="Times New Roman"/>
              </a:rPr>
              <a:t>开具红字增值税专用发票</a:t>
            </a:r>
            <a:r>
              <a:rPr lang="zh-CN" altLang="en-US" kern="100" spc="30" dirty="0" smtClean="0">
                <a:solidFill>
                  <a:srgbClr val="000000"/>
                </a:solidFill>
                <a:latin typeface="宋体"/>
                <a:ea typeface="仿宋_GB2312"/>
                <a:cs typeface="Times New Roman"/>
              </a:rPr>
              <a:t>；未按照规定开具红字增值税专用发票的，不得按照本办法第三十二条和第三十六条的规定扣减销项税额或者销售额。</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928670"/>
            <a:ext cx="8099126" cy="5715040"/>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增值税纳税义务、扣缴义务发生时间为：</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（一）纳税人发生应税行为并收讫销售款项或者取得索取销售款项凭据的当天；先开具发票的，为开具发票的当天。</a:t>
            </a:r>
            <a:endParaRPr lang="en-US" altLang="zh-CN" kern="100" spc="30" dirty="0" smtClean="0">
              <a:solidFill>
                <a:srgbClr val="00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取得索取销售款项凭据的当天，是指书面合同确定的付款日期；未签订书面合同或者书面合同未确定付款日期的，为服务、无形资产转让完成的当天或者不动产权属变更的当天。</a:t>
            </a:r>
            <a:r>
              <a:rPr lang="zh-CN" altLang="en-US" kern="100" spc="30" dirty="0" smtClean="0">
                <a:solidFill>
                  <a:srgbClr val="FF0000"/>
                </a:solidFill>
                <a:latin typeface="宋体"/>
                <a:ea typeface="仿宋_GB2312"/>
                <a:cs typeface="Times New Roman"/>
              </a:rPr>
              <a:t>（房企会涉及）</a:t>
            </a:r>
            <a:endParaRPr lang="en-US" altLang="zh-CN" kern="100" spc="30" dirty="0" smtClean="0">
              <a:solidFill>
                <a:srgbClr val="FF0000"/>
              </a:solidFill>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（二）纳税人提供</a:t>
            </a:r>
            <a:r>
              <a:rPr lang="zh-CN" altLang="en-US" kern="100" spc="30" dirty="0" smtClean="0">
                <a:solidFill>
                  <a:srgbClr val="FF0000"/>
                </a:solidFill>
                <a:latin typeface="宋体"/>
                <a:ea typeface="仿宋_GB2312"/>
                <a:cs typeface="Times New Roman"/>
              </a:rPr>
              <a:t>建筑服务、租赁服务</a:t>
            </a:r>
            <a:r>
              <a:rPr lang="zh-CN" altLang="en-US" kern="100" spc="30" dirty="0" smtClean="0">
                <a:solidFill>
                  <a:srgbClr val="000000"/>
                </a:solidFill>
                <a:latin typeface="宋体"/>
                <a:ea typeface="仿宋_GB2312"/>
                <a:cs typeface="Times New Roman"/>
              </a:rPr>
              <a:t>采取预收款方式的，其纳税义务发生时间为收到预收款的当天。</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（三）纳税人从事金融商品转让的，为金融商品所有权转移的当天。</a:t>
            </a:r>
            <a:endParaRPr lang="zh-CN" altLang="en-US" kern="100" spc="30" dirty="0" smtClean="0">
              <a:latin typeface="宋体"/>
              <a:ea typeface="仿宋_GB2312"/>
              <a:cs typeface="Times New Roman"/>
            </a:endParaRPr>
          </a:p>
          <a:p>
            <a:pPr indent="426085" algn="just">
              <a:lnSpc>
                <a:spcPct val="150000"/>
              </a:lnSpc>
              <a:spcAft>
                <a:spcPts val="0"/>
              </a:spcAft>
            </a:pP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142984"/>
            <a:ext cx="7741936" cy="5357850"/>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对增值税</a:t>
            </a:r>
            <a:r>
              <a:rPr lang="zh-CN" altLang="en-US" kern="100" spc="30" dirty="0" smtClean="0">
                <a:solidFill>
                  <a:srgbClr val="FF0000"/>
                </a:solidFill>
                <a:latin typeface="宋体"/>
                <a:ea typeface="仿宋_GB2312"/>
                <a:cs typeface="Times New Roman"/>
              </a:rPr>
              <a:t>小规模纳税人</a:t>
            </a:r>
            <a:r>
              <a:rPr lang="zh-CN" altLang="en-US" kern="100" spc="30" dirty="0" smtClean="0">
                <a:solidFill>
                  <a:srgbClr val="000000"/>
                </a:solidFill>
                <a:latin typeface="宋体"/>
                <a:ea typeface="仿宋_GB2312"/>
                <a:cs typeface="Times New Roman"/>
              </a:rPr>
              <a:t>中</a:t>
            </a:r>
            <a:r>
              <a:rPr lang="zh-CN" altLang="en-US" kern="100" spc="30" dirty="0" smtClean="0">
                <a:solidFill>
                  <a:srgbClr val="FF0000"/>
                </a:solidFill>
                <a:latin typeface="宋体"/>
                <a:ea typeface="仿宋_GB2312"/>
                <a:cs typeface="Times New Roman"/>
              </a:rPr>
              <a:t>月销售额未达到</a:t>
            </a:r>
            <a:r>
              <a:rPr lang="en-US" kern="100" spc="30" dirty="0" smtClean="0">
                <a:solidFill>
                  <a:srgbClr val="FF0000"/>
                </a:solidFill>
                <a:latin typeface="宋体"/>
                <a:ea typeface="仿宋_GB2312"/>
                <a:cs typeface="Times New Roman"/>
              </a:rPr>
              <a:t>2</a:t>
            </a:r>
            <a:r>
              <a:rPr lang="zh-CN" altLang="en-US" kern="100" spc="30" dirty="0" smtClean="0">
                <a:solidFill>
                  <a:srgbClr val="FF0000"/>
                </a:solidFill>
                <a:latin typeface="宋体"/>
                <a:ea typeface="仿宋_GB2312"/>
                <a:cs typeface="Times New Roman"/>
              </a:rPr>
              <a:t>万</a:t>
            </a:r>
            <a:r>
              <a:rPr lang="zh-CN" altLang="en-US" kern="100" spc="30" dirty="0" smtClean="0">
                <a:solidFill>
                  <a:srgbClr val="000000"/>
                </a:solidFill>
                <a:latin typeface="宋体"/>
                <a:ea typeface="仿宋_GB2312"/>
                <a:cs typeface="Times New Roman"/>
              </a:rPr>
              <a:t>元的企业或非企业性单位，免征增值税。</a:t>
            </a:r>
            <a:r>
              <a:rPr lang="en-US" kern="100" spc="30" dirty="0" smtClean="0">
                <a:solidFill>
                  <a:srgbClr val="FF0000"/>
                </a:solidFill>
                <a:latin typeface="宋体"/>
                <a:ea typeface="仿宋_GB2312"/>
                <a:cs typeface="Times New Roman"/>
              </a:rPr>
              <a:t>2017</a:t>
            </a:r>
            <a:r>
              <a:rPr lang="zh-CN" altLang="en-US" kern="100" spc="30" dirty="0" smtClean="0">
                <a:solidFill>
                  <a:srgbClr val="FF0000"/>
                </a:solidFill>
                <a:latin typeface="宋体"/>
                <a:ea typeface="仿宋_GB2312"/>
                <a:cs typeface="Times New Roman"/>
              </a:rPr>
              <a:t>年</a:t>
            </a:r>
            <a:r>
              <a:rPr lang="en-US" kern="100" spc="30" dirty="0" smtClean="0">
                <a:solidFill>
                  <a:srgbClr val="FF0000"/>
                </a:solidFill>
                <a:latin typeface="宋体"/>
                <a:ea typeface="仿宋_GB2312"/>
                <a:cs typeface="Times New Roman"/>
              </a:rPr>
              <a:t>12</a:t>
            </a:r>
            <a:r>
              <a:rPr lang="zh-CN" altLang="en-US" kern="100" spc="30" dirty="0" smtClean="0">
                <a:solidFill>
                  <a:srgbClr val="FF0000"/>
                </a:solidFill>
                <a:latin typeface="宋体"/>
                <a:ea typeface="仿宋_GB2312"/>
                <a:cs typeface="Times New Roman"/>
              </a:rPr>
              <a:t>月</a:t>
            </a:r>
            <a:r>
              <a:rPr lang="en-US" kern="100" spc="30" dirty="0" smtClean="0">
                <a:solidFill>
                  <a:srgbClr val="FF0000"/>
                </a:solidFill>
                <a:latin typeface="宋体"/>
                <a:ea typeface="仿宋_GB2312"/>
                <a:cs typeface="Times New Roman"/>
              </a:rPr>
              <a:t>31</a:t>
            </a:r>
            <a:r>
              <a:rPr lang="zh-CN" altLang="en-US" kern="100" spc="30" dirty="0" smtClean="0">
                <a:solidFill>
                  <a:srgbClr val="FF0000"/>
                </a:solidFill>
                <a:latin typeface="宋体"/>
                <a:ea typeface="仿宋_GB2312"/>
                <a:cs typeface="Times New Roman"/>
              </a:rPr>
              <a:t>日前</a:t>
            </a:r>
            <a:r>
              <a:rPr lang="zh-CN" altLang="en-US" kern="100" spc="30" dirty="0" smtClean="0">
                <a:solidFill>
                  <a:srgbClr val="000000"/>
                </a:solidFill>
                <a:latin typeface="宋体"/>
                <a:ea typeface="仿宋_GB2312"/>
                <a:cs typeface="Times New Roman"/>
              </a:rPr>
              <a:t>，对</a:t>
            </a:r>
            <a:r>
              <a:rPr lang="zh-CN" altLang="en-US" kern="100" spc="30" dirty="0" smtClean="0">
                <a:solidFill>
                  <a:srgbClr val="FF0000"/>
                </a:solidFill>
                <a:latin typeface="宋体"/>
                <a:ea typeface="仿宋_GB2312"/>
                <a:cs typeface="Times New Roman"/>
              </a:rPr>
              <a:t>月销售额</a:t>
            </a:r>
            <a:r>
              <a:rPr lang="en-US" kern="100" spc="30" dirty="0" smtClean="0">
                <a:solidFill>
                  <a:srgbClr val="FF0000"/>
                </a:solidFill>
                <a:latin typeface="宋体"/>
                <a:ea typeface="仿宋_GB2312"/>
                <a:cs typeface="Times New Roman"/>
              </a:rPr>
              <a:t>2</a:t>
            </a:r>
            <a:r>
              <a:rPr lang="zh-CN" altLang="en-US" kern="100" spc="30" dirty="0" smtClean="0">
                <a:solidFill>
                  <a:srgbClr val="FF0000"/>
                </a:solidFill>
                <a:latin typeface="宋体"/>
                <a:ea typeface="仿宋_GB2312"/>
                <a:cs typeface="Times New Roman"/>
              </a:rPr>
              <a:t>万元（含本数）至</a:t>
            </a:r>
            <a:r>
              <a:rPr lang="en-US" kern="100" spc="30" dirty="0" smtClean="0">
                <a:solidFill>
                  <a:srgbClr val="FF0000"/>
                </a:solidFill>
                <a:latin typeface="宋体"/>
                <a:ea typeface="仿宋_GB2312"/>
                <a:cs typeface="Times New Roman"/>
              </a:rPr>
              <a:t>3</a:t>
            </a:r>
            <a:r>
              <a:rPr lang="zh-CN" altLang="en-US" kern="100" spc="30" dirty="0" smtClean="0">
                <a:solidFill>
                  <a:srgbClr val="FF0000"/>
                </a:solidFill>
                <a:latin typeface="宋体"/>
                <a:ea typeface="仿宋_GB2312"/>
                <a:cs typeface="Times New Roman"/>
              </a:rPr>
              <a:t>万元</a:t>
            </a:r>
            <a:r>
              <a:rPr lang="zh-CN" altLang="en-US" kern="100" spc="30" dirty="0" smtClean="0">
                <a:solidFill>
                  <a:srgbClr val="000000"/>
                </a:solidFill>
                <a:latin typeface="宋体"/>
                <a:ea typeface="仿宋_GB2312"/>
                <a:cs typeface="Times New Roman"/>
              </a:rPr>
              <a:t>的增值税小规模纳税人，免征增值税。</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142984"/>
            <a:ext cx="8027688" cy="5286412"/>
          </a:xfrm>
        </p:spPr>
        <p:txBody>
          <a:bodyPr>
            <a:normAutofit/>
          </a:bodyPr>
          <a:lstStyle/>
          <a:p>
            <a:endParaRPr lang="en-US" altLang="zh-CN" kern="0" dirty="0" smtClean="0">
              <a:solidFill>
                <a:srgbClr val="333333"/>
              </a:solidFill>
              <a:ea typeface="微软雅黑"/>
              <a:cs typeface="宋体"/>
            </a:endParaRPr>
          </a:p>
          <a:p>
            <a:r>
              <a:rPr lang="zh-CN" altLang="en-US" kern="100" spc="30" dirty="0" smtClean="0">
                <a:solidFill>
                  <a:srgbClr val="000000"/>
                </a:solidFill>
                <a:latin typeface="宋体"/>
                <a:ea typeface="仿宋_GB2312"/>
                <a:cs typeface="Times New Roman"/>
              </a:rPr>
              <a:t>营业税改征的增值税，由</a:t>
            </a:r>
            <a:r>
              <a:rPr lang="zh-CN" altLang="en-US" kern="100" spc="30" dirty="0" smtClean="0">
                <a:solidFill>
                  <a:srgbClr val="FF0000"/>
                </a:solidFill>
                <a:latin typeface="宋体"/>
                <a:ea typeface="仿宋_GB2312"/>
                <a:cs typeface="Times New Roman"/>
              </a:rPr>
              <a:t>国家税务局</a:t>
            </a:r>
            <a:r>
              <a:rPr lang="zh-CN" altLang="en-US" kern="100" spc="30" dirty="0" smtClean="0">
                <a:solidFill>
                  <a:srgbClr val="000000"/>
                </a:solidFill>
                <a:latin typeface="宋体"/>
                <a:ea typeface="仿宋_GB2312"/>
                <a:cs typeface="Times New Roman"/>
              </a:rPr>
              <a:t>负责征收。纳税人</a:t>
            </a:r>
            <a:r>
              <a:rPr lang="zh-CN" altLang="en-US" kern="100" spc="30" dirty="0" smtClean="0">
                <a:solidFill>
                  <a:srgbClr val="FF0000"/>
                </a:solidFill>
                <a:latin typeface="宋体"/>
                <a:ea typeface="仿宋_GB2312"/>
                <a:cs typeface="Times New Roman"/>
              </a:rPr>
              <a:t>销售取得的不动产</a:t>
            </a:r>
            <a:r>
              <a:rPr lang="zh-CN" altLang="en-US" kern="100" spc="30" dirty="0" smtClean="0">
                <a:solidFill>
                  <a:srgbClr val="000000"/>
                </a:solidFill>
                <a:latin typeface="宋体"/>
                <a:ea typeface="仿宋_GB2312"/>
                <a:cs typeface="Times New Roman"/>
              </a:rPr>
              <a:t>和</a:t>
            </a:r>
            <a:r>
              <a:rPr lang="zh-CN" altLang="en-US" kern="100" spc="30" dirty="0" smtClean="0">
                <a:solidFill>
                  <a:srgbClr val="FF0000"/>
                </a:solidFill>
                <a:latin typeface="宋体"/>
                <a:ea typeface="仿宋_GB2312"/>
                <a:cs typeface="Times New Roman"/>
              </a:rPr>
              <a:t>其他个人出租不动产</a:t>
            </a:r>
            <a:r>
              <a:rPr lang="zh-CN" altLang="en-US" kern="100" spc="30" dirty="0" smtClean="0">
                <a:solidFill>
                  <a:srgbClr val="000000"/>
                </a:solidFill>
                <a:latin typeface="宋体"/>
                <a:ea typeface="仿宋_GB2312"/>
                <a:cs typeface="Times New Roman"/>
              </a:rPr>
              <a:t>的增值税，国家税务局暂委托地方税务局代为征收。</a:t>
            </a:r>
            <a:endParaRPr lang="en-US" altLang="zh-CN" kern="100" spc="30" dirty="0" smtClean="0">
              <a:solidFill>
                <a:srgbClr val="000000"/>
              </a:solidFill>
              <a:latin typeface="宋体"/>
              <a:ea typeface="仿宋_GB2312"/>
              <a:cs typeface="Times New Roman"/>
            </a:endParaRPr>
          </a:p>
          <a:p>
            <a:endParaRPr lang="en-US" altLang="zh-CN" kern="100" spc="30" dirty="0" smtClean="0">
              <a:solidFill>
                <a:srgbClr val="000000"/>
              </a:solidFill>
              <a:latin typeface="宋体"/>
              <a:cs typeface="Times New Roman"/>
            </a:endParaRPr>
          </a:p>
          <a:p>
            <a:endParaRPr lang="en-US" altLang="zh-CN" kern="100" spc="30" dirty="0">
              <a:solidFill>
                <a:srgbClr val="000000"/>
              </a:solidFill>
              <a:latin typeface="宋体"/>
              <a:cs typeface="Times New Roman"/>
            </a:endParaRPr>
          </a:p>
          <a:p>
            <a:r>
              <a:rPr lang="zh-CN" altLang="en-US" sz="2000" kern="100" spc="30" dirty="0">
                <a:solidFill>
                  <a:srgbClr val="000000"/>
                </a:solidFill>
                <a:latin typeface="宋体"/>
                <a:ea typeface="仿宋_GB2312"/>
                <a:cs typeface="Times New Roman"/>
              </a:rPr>
              <a:t>此政策对招商引资的退税奖励产生影响</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285860"/>
            <a:ext cx="8027688" cy="4357718"/>
          </a:xfrm>
        </p:spPr>
        <p:txBody>
          <a:bodyPr>
            <a:normAutofit/>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属于下列情形之一的，</a:t>
            </a:r>
            <a:r>
              <a:rPr lang="zh-CN" altLang="en-US" kern="100" spc="30" dirty="0" smtClean="0">
                <a:solidFill>
                  <a:srgbClr val="FF0000"/>
                </a:solidFill>
                <a:latin typeface="宋体"/>
                <a:ea typeface="仿宋_GB2312"/>
                <a:cs typeface="Times New Roman"/>
              </a:rPr>
              <a:t>不得开具增值税专用发票</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（一）向消费者个人销售服务、无形资产或者不动产。</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（二）适用免征增值税规定的应税行为。</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500174"/>
            <a:ext cx="8027688" cy="3429024"/>
          </a:xfrm>
        </p:spPr>
        <p:txBody>
          <a:bodyPr>
            <a:normAutofit/>
          </a:bodyPr>
          <a:lstStyle/>
          <a:p>
            <a:pPr algn="ctr"/>
            <a:endParaRPr lang="en-US" altLang="zh-CN" kern="0" dirty="0" smtClean="0">
              <a:solidFill>
                <a:srgbClr val="333333"/>
              </a:solidFill>
              <a:ea typeface="微软雅黑"/>
              <a:cs typeface="宋体"/>
            </a:endParaRPr>
          </a:p>
          <a:p>
            <a:r>
              <a:rPr lang="zh-CN" altLang="en-US" kern="100" spc="30" dirty="0" smtClean="0">
                <a:solidFill>
                  <a:srgbClr val="FF0000"/>
                </a:solidFill>
                <a:latin typeface="宋体"/>
                <a:ea typeface="仿宋_GB2312"/>
                <a:cs typeface="Times New Roman"/>
              </a:rPr>
              <a:t>小规模纳税人</a:t>
            </a:r>
            <a:r>
              <a:rPr lang="zh-CN" altLang="en-US" kern="100" spc="30" dirty="0" smtClean="0">
                <a:solidFill>
                  <a:srgbClr val="000000"/>
                </a:solidFill>
                <a:latin typeface="宋体"/>
                <a:ea typeface="仿宋_GB2312"/>
                <a:cs typeface="Times New Roman"/>
              </a:rPr>
              <a:t>发生应税行为，购买方索取增值税专用发票的，可以向主管税务机关</a:t>
            </a:r>
            <a:r>
              <a:rPr lang="zh-CN" altLang="en-US" kern="100" spc="30" dirty="0" smtClean="0">
                <a:solidFill>
                  <a:srgbClr val="FF0000"/>
                </a:solidFill>
                <a:latin typeface="宋体"/>
                <a:ea typeface="仿宋_GB2312"/>
                <a:cs typeface="Times New Roman"/>
              </a:rPr>
              <a:t>申请代开</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687716" y="1214422"/>
            <a:ext cx="8170564" cy="5286412"/>
          </a:xfrm>
        </p:spPr>
        <p:txBody>
          <a:bodyPr>
            <a:normAutofit/>
          </a:bodyPr>
          <a:lstStyle/>
          <a:p>
            <a:pPr algn="ctr"/>
            <a:endParaRPr lang="en-US" altLang="zh-CN" kern="0" dirty="0" smtClean="0">
              <a:solidFill>
                <a:srgbClr val="333333"/>
              </a:solidFill>
              <a:latin typeface="+mj-lt"/>
              <a:ea typeface="微软雅黑"/>
              <a:cs typeface="+mj-cs"/>
            </a:endParaRPr>
          </a:p>
          <a:p>
            <a:r>
              <a:rPr lang="zh-CN" altLang="en-US" dirty="0" smtClean="0">
                <a:solidFill>
                  <a:schemeClr val="tx2"/>
                </a:solidFill>
                <a:latin typeface="+mj-lt"/>
                <a:ea typeface="+mj-ea"/>
                <a:cs typeface="+mj-cs"/>
              </a:rPr>
              <a:t>营改增的历程：</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pPr>
              <a:buFont typeface="Wingdings" pitchFamily="2" charset="2"/>
              <a:buChar char="u"/>
            </a:pPr>
            <a:r>
              <a:rPr lang="en-US" altLang="en-US" dirty="0" smtClean="0">
                <a:solidFill>
                  <a:schemeClr val="tx2"/>
                </a:solidFill>
                <a:latin typeface="+mj-lt"/>
                <a:ea typeface="+mj-ea"/>
                <a:cs typeface="+mj-cs"/>
              </a:rPr>
              <a:t>   2013</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8</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日起，交通运输业和部分现代服务业营改增试点推向全国，同时将广播影视服务纳入试点范围；</a:t>
            </a:r>
            <a:endParaRPr lang="en-US" altLang="zh-CN" dirty="0" smtClean="0">
              <a:solidFill>
                <a:schemeClr val="tx2"/>
              </a:solidFill>
              <a:latin typeface="+mj-lt"/>
              <a:ea typeface="+mj-ea"/>
              <a:cs typeface="+mj-cs"/>
            </a:endParaRPr>
          </a:p>
          <a:p>
            <a:pPr>
              <a:buFont typeface="Wingdings" pitchFamily="2" charset="2"/>
              <a:buChar char="u"/>
            </a:pPr>
            <a:r>
              <a:rPr lang="en-US" altLang="en-US" dirty="0" smtClean="0">
                <a:solidFill>
                  <a:schemeClr val="tx2"/>
                </a:solidFill>
                <a:latin typeface="+mj-lt"/>
                <a:ea typeface="+mj-ea"/>
                <a:cs typeface="+mj-cs"/>
              </a:rPr>
              <a:t>   2014</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日起，铁路运输业和邮政业在全国范围实施营改增试点；</a:t>
            </a:r>
            <a:endParaRPr lang="en-US" altLang="zh-CN" dirty="0" smtClean="0">
              <a:solidFill>
                <a:schemeClr val="tx2"/>
              </a:solidFill>
              <a:latin typeface="+mj-lt"/>
              <a:ea typeface="+mj-ea"/>
              <a:cs typeface="+mj-cs"/>
            </a:endParaRPr>
          </a:p>
          <a:p>
            <a:pPr>
              <a:buFont typeface="Wingdings" pitchFamily="2" charset="2"/>
              <a:buChar char="u"/>
            </a:pPr>
            <a:r>
              <a:rPr lang="en-US" altLang="en-US" dirty="0" smtClean="0">
                <a:solidFill>
                  <a:schemeClr val="tx2"/>
                </a:solidFill>
                <a:latin typeface="+mj-lt"/>
                <a:ea typeface="+mj-ea"/>
                <a:cs typeface="+mj-cs"/>
              </a:rPr>
              <a:t>   2014</a:t>
            </a:r>
            <a:r>
              <a:rPr lang="zh-CN" altLang="en-US" dirty="0" smtClean="0">
                <a:solidFill>
                  <a:schemeClr val="tx2"/>
                </a:solidFill>
                <a:latin typeface="+mj-lt"/>
                <a:ea typeface="+mj-ea"/>
                <a:cs typeface="+mj-cs"/>
              </a:rPr>
              <a:t>年</a:t>
            </a:r>
            <a:r>
              <a:rPr lang="en-US" altLang="en-US" dirty="0" smtClean="0">
                <a:solidFill>
                  <a:schemeClr val="tx2"/>
                </a:solidFill>
                <a:latin typeface="+mj-lt"/>
                <a:ea typeface="+mj-ea"/>
                <a:cs typeface="+mj-cs"/>
              </a:rPr>
              <a:t>6</a:t>
            </a:r>
            <a:r>
              <a:rPr lang="zh-CN" altLang="en-US" dirty="0" smtClean="0">
                <a:solidFill>
                  <a:schemeClr val="tx2"/>
                </a:solidFill>
                <a:latin typeface="+mj-lt"/>
                <a:ea typeface="+mj-ea"/>
                <a:cs typeface="+mj-cs"/>
              </a:rPr>
              <a:t>月</a:t>
            </a:r>
            <a:r>
              <a:rPr lang="en-US" altLang="en-US" dirty="0" smtClean="0">
                <a:solidFill>
                  <a:schemeClr val="tx2"/>
                </a:solidFill>
                <a:latin typeface="+mj-lt"/>
                <a:ea typeface="+mj-ea"/>
                <a:cs typeface="+mj-cs"/>
              </a:rPr>
              <a:t>1</a:t>
            </a:r>
            <a:r>
              <a:rPr lang="zh-CN" altLang="en-US" dirty="0" smtClean="0">
                <a:solidFill>
                  <a:schemeClr val="tx2"/>
                </a:solidFill>
                <a:latin typeface="+mj-lt"/>
                <a:ea typeface="+mj-ea"/>
                <a:cs typeface="+mj-cs"/>
              </a:rPr>
              <a:t>日起，电信业在全国范围实施营改增试点。</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142984"/>
            <a:ext cx="8099126" cy="5000660"/>
          </a:xfrm>
        </p:spPr>
        <p:txBody>
          <a:bodyPr>
            <a:normAutofit/>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生活服务。税率？</a:t>
            </a:r>
            <a:endParaRPr lang="zh-CN" altLang="en-US" kern="100" spc="30" dirty="0" smtClean="0">
              <a:latin typeface="宋体"/>
              <a:ea typeface="仿宋_GB2312"/>
              <a:cs typeface="Times New Roman"/>
            </a:endParaRP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生活服务，是指为满足城乡居民日常生活需求提供的各类服务活动。包括文化体育服务、教育医疗服务、旅游</a:t>
            </a:r>
            <a:r>
              <a:rPr lang="zh-CN" altLang="en-US" kern="100" spc="30" dirty="0" smtClean="0">
                <a:solidFill>
                  <a:srgbClr val="FF0000"/>
                </a:solidFill>
                <a:latin typeface="宋体"/>
                <a:ea typeface="仿宋_GB2312"/>
                <a:cs typeface="Times New Roman"/>
              </a:rPr>
              <a:t>娱乐</a:t>
            </a:r>
            <a:r>
              <a:rPr lang="zh-CN" altLang="en-US" kern="100" spc="30" dirty="0" smtClean="0">
                <a:solidFill>
                  <a:srgbClr val="000000"/>
                </a:solidFill>
                <a:latin typeface="宋体"/>
                <a:ea typeface="仿宋_GB2312"/>
                <a:cs typeface="Times New Roman"/>
              </a:rPr>
              <a:t>服务、</a:t>
            </a:r>
            <a:r>
              <a:rPr lang="zh-CN" altLang="en-US" kern="100" spc="30" dirty="0" smtClean="0">
                <a:solidFill>
                  <a:srgbClr val="FF0000"/>
                </a:solidFill>
                <a:latin typeface="宋体"/>
                <a:ea typeface="仿宋_GB2312"/>
                <a:cs typeface="Times New Roman"/>
              </a:rPr>
              <a:t>餐饮住宿</a:t>
            </a:r>
            <a:r>
              <a:rPr lang="zh-CN" altLang="en-US" kern="100" spc="30" dirty="0" smtClean="0">
                <a:solidFill>
                  <a:srgbClr val="000000"/>
                </a:solidFill>
                <a:latin typeface="宋体"/>
                <a:ea typeface="仿宋_GB2312"/>
                <a:cs typeface="Times New Roman"/>
              </a:rPr>
              <a:t>服务、居民日常服务和其他生活服务。</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428596" y="1214422"/>
            <a:ext cx="8501122" cy="5072098"/>
          </a:xfrm>
        </p:spPr>
        <p:txBody>
          <a:bodyPr>
            <a:normAutofit/>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en-US" kern="100" spc="30" dirty="0" smtClean="0">
                <a:solidFill>
                  <a:srgbClr val="FF0000"/>
                </a:solidFill>
                <a:latin typeface="宋体"/>
                <a:ea typeface="仿宋_GB2312"/>
                <a:cs typeface="Times New Roman"/>
              </a:rPr>
              <a:t>建筑服务</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r>
              <a:rPr lang="zh-CN" altLang="en-US" kern="100" spc="30" dirty="0" smtClean="0">
                <a:solidFill>
                  <a:srgbClr val="000000"/>
                </a:solidFill>
                <a:latin typeface="宋体"/>
                <a:ea typeface="仿宋_GB2312"/>
                <a:cs typeface="Times New Roman"/>
              </a:rPr>
              <a:t>建筑服务，是指各类建筑物、构筑物及其附属设施的建造、修缮、装饰，线路、管道、设备、设施等的安装以及其他工程作业的业务活动。包括工程服务、安装服务、修缮服务、装饰服务和其他建筑服务。</a:t>
            </a:r>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142984"/>
            <a:ext cx="7813374" cy="5143536"/>
          </a:xfrm>
        </p:spPr>
        <p:txBody>
          <a:bodyPr>
            <a:normAutofit/>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en-US" kern="100" spc="30" dirty="0" smtClean="0">
                <a:solidFill>
                  <a:srgbClr val="FF0000"/>
                </a:solidFill>
                <a:latin typeface="宋体"/>
                <a:ea typeface="仿宋_GB2312"/>
                <a:cs typeface="Times New Roman"/>
              </a:rPr>
              <a:t>金融服务</a:t>
            </a:r>
            <a:r>
              <a:rPr lang="zh-CN" altLang="en-US" kern="100" spc="30" dirty="0" smtClean="0">
                <a:solidFill>
                  <a:srgbClr val="000000"/>
                </a:solidFill>
                <a:latin typeface="宋体"/>
                <a:ea typeface="仿宋_GB2312"/>
                <a:cs typeface="Times New Roman"/>
              </a:rPr>
              <a:t>。</a:t>
            </a:r>
            <a:endParaRPr lang="zh-CN" altLang="en-US" kern="100" spc="30" dirty="0" smtClean="0">
              <a:latin typeface="宋体"/>
              <a:ea typeface="仿宋_GB2312"/>
              <a:cs typeface="Times New Roman"/>
            </a:endParaRP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金融服务，是指经营金融保险的业务活动。包括贷款服务、直接收费金融服务、保险服务和金融商品转让。</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214422"/>
            <a:ext cx="7956250" cy="4857784"/>
          </a:xfrm>
        </p:spPr>
        <p:txBody>
          <a:bodyPr>
            <a:normAutofit fontScale="92500" lnSpcReduction="10000"/>
          </a:bodyPr>
          <a:lstStyle/>
          <a:p>
            <a:pPr algn="ctr"/>
            <a:endParaRPr lang="en-US" altLang="zh-CN" kern="0" dirty="0" smtClean="0">
              <a:solidFill>
                <a:srgbClr val="333333"/>
              </a:solidFill>
              <a:ea typeface="微软雅黑"/>
              <a:cs typeface="宋体"/>
            </a:endParaRPr>
          </a:p>
          <a:p>
            <a:pPr marL="342900" lvl="0" indent="-342900" algn="just">
              <a:lnSpc>
                <a:spcPct val="150000"/>
              </a:lnSpc>
              <a:spcAft>
                <a:spcPts val="0"/>
              </a:spcAft>
              <a:buFont typeface="+mj-ea"/>
              <a:buAutoNum type="ea1ChsPlain" startAt="2"/>
            </a:pPr>
            <a:r>
              <a:rPr lang="zh-CN" altLang="en-US" sz="2900" kern="100" spc="30" dirty="0" smtClean="0">
                <a:solidFill>
                  <a:srgbClr val="FF0000"/>
                </a:solidFill>
                <a:latin typeface="宋体"/>
                <a:ea typeface="仿宋_GB2312"/>
                <a:cs typeface="Times New Roman"/>
              </a:rPr>
              <a:t>销售</a:t>
            </a:r>
            <a:r>
              <a:rPr lang="zh-CN" altLang="en-US" kern="100" spc="30" dirty="0" smtClean="0">
                <a:solidFill>
                  <a:srgbClr val="FF0000"/>
                </a:solidFill>
                <a:latin typeface="宋体"/>
                <a:ea typeface="仿宋_GB2312"/>
                <a:cs typeface="Times New Roman"/>
              </a:rPr>
              <a:t>无形资产</a:t>
            </a: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销售无形资产，是指转让无形资产所有权或者使用权的业务活动。无形资产，是指不具实物形态，但能带来经济利益的资产，包括技术、商标、著作权、商誉、自然资源使用权和其他权益性无形资产。</a:t>
            </a:r>
            <a:endParaRPr lang="zh-CN" altLang="en-US" kern="100" spc="30" dirty="0" smtClean="0">
              <a:latin typeface="宋体"/>
              <a:ea typeface="仿宋_GB2312"/>
              <a:cs typeface="Times New Roman"/>
            </a:endParaRPr>
          </a:p>
          <a:p>
            <a:pPr indent="426085" algn="just">
              <a:lnSpc>
                <a:spcPct val="150000"/>
              </a:lnSpc>
              <a:spcAft>
                <a:spcPts val="0"/>
              </a:spcAft>
            </a:pPr>
            <a:r>
              <a:rPr lang="zh-CN" altLang="en-US" kern="100" spc="30" dirty="0" smtClean="0">
                <a:solidFill>
                  <a:srgbClr val="000000"/>
                </a:solidFill>
                <a:latin typeface="宋体"/>
                <a:ea typeface="仿宋_GB2312"/>
                <a:cs typeface="Times New Roman"/>
              </a:rPr>
              <a:t>技术，包括专利技术和非专利技术。</a:t>
            </a:r>
            <a:endParaRPr lang="zh-CN" altLang="en-US" kern="100" spc="30" dirty="0" smtClean="0">
              <a:latin typeface="宋体"/>
              <a:ea typeface="仿宋_GB2312"/>
              <a:cs typeface="Times New Roman"/>
            </a:endParaRPr>
          </a:p>
          <a:p>
            <a:r>
              <a:rPr lang="zh-CN" altLang="en-US" kern="100" spc="30" dirty="0" smtClean="0">
                <a:solidFill>
                  <a:srgbClr val="000000"/>
                </a:solidFill>
                <a:latin typeface="宋体"/>
                <a:ea typeface="仿宋_GB2312"/>
                <a:cs typeface="Times New Roman"/>
              </a:rPr>
              <a:t>自然资源使用权，</a:t>
            </a:r>
            <a:r>
              <a:rPr lang="zh-CN" altLang="en-US" kern="100" spc="30" dirty="0" smtClean="0">
                <a:solidFill>
                  <a:srgbClr val="FF0000"/>
                </a:solidFill>
                <a:latin typeface="宋体"/>
                <a:ea typeface="仿宋_GB2312"/>
                <a:cs typeface="Times New Roman"/>
              </a:rPr>
              <a:t>包括土地使用权</a:t>
            </a:r>
            <a:r>
              <a:rPr lang="zh-CN" altLang="en-US" kern="100" spc="30" dirty="0" smtClean="0">
                <a:solidFill>
                  <a:srgbClr val="000000"/>
                </a:solidFill>
                <a:latin typeface="宋体"/>
                <a:ea typeface="仿宋_GB2312"/>
                <a:cs typeface="Times New Roman"/>
              </a:rPr>
              <a:t>、海域使用权、探矿权、采矿权、取水权和其他自然资源使用权</a:t>
            </a:r>
            <a:endParaRPr lang="en-US" altLang="zh-CN" kern="100" spc="30" dirty="0" smtClean="0">
              <a:solidFill>
                <a:srgbClr val="000000"/>
              </a:solidFill>
              <a:latin typeface="宋体"/>
              <a:ea typeface="仿宋_GB2312"/>
              <a:cs typeface="Times New Roman"/>
            </a:endParaRPr>
          </a:p>
          <a:p>
            <a:endParaRPr lang="en-US" altLang="zh-CN" kern="100" spc="30" dirty="0" smtClean="0">
              <a:solidFill>
                <a:srgbClr val="000000"/>
              </a:solidFill>
              <a:latin typeface="宋体"/>
              <a:cs typeface="Times New Roman"/>
            </a:endParaRPr>
          </a:p>
          <a:p>
            <a:endParaRPr lang="en-US" altLang="zh-CN" kern="100" spc="30" dirty="0" smtClean="0">
              <a:solidFill>
                <a:srgbClr val="000000"/>
              </a:solidFill>
              <a:latin typeface="宋体"/>
              <a:cs typeface="Times New Roman"/>
            </a:endParaRPr>
          </a:p>
          <a:p>
            <a:endParaRPr lang="zh-CN" alt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857232"/>
            <a:ext cx="7670498" cy="5572164"/>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en-US" kern="100" spc="30" dirty="0" smtClean="0">
                <a:solidFill>
                  <a:srgbClr val="FF0000"/>
                </a:solidFill>
                <a:latin typeface="宋体"/>
                <a:ea typeface="仿宋_GB2312"/>
                <a:cs typeface="Times New Roman"/>
              </a:rPr>
              <a:t>销售不动产</a:t>
            </a: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销售不动产，是指转让不动产所有权的业务活动。不动产，是指不能移动或者移动后会引起性质、形状改变的财产，包括建筑物、构筑物等。</a:t>
            </a:r>
            <a:endParaRPr lang="zh-CN" altLang="en-US" kern="100" spc="30" dirty="0" smtClean="0">
              <a:latin typeface="宋体"/>
              <a:ea typeface="仿宋_GB2312"/>
              <a:cs typeface="Times New Roman"/>
            </a:endParaRP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建筑物，包括住宅、商业营业用房、办公楼等可供居住、工作或者进行其他活动的建造物。</a:t>
            </a:r>
            <a:endParaRPr lang="zh-CN" altLang="en-US" kern="100" spc="30" dirty="0" smtClean="0">
              <a:latin typeface="宋体"/>
              <a:ea typeface="仿宋_GB2312"/>
              <a:cs typeface="Times New Roman"/>
            </a:endParaRPr>
          </a:p>
          <a:p>
            <a:pPr indent="421640" algn="just">
              <a:lnSpc>
                <a:spcPct val="150000"/>
              </a:lnSpc>
              <a:spcAft>
                <a:spcPts val="0"/>
              </a:spcAft>
            </a:pPr>
            <a:r>
              <a:rPr lang="zh-CN" altLang="en-US" kern="100" spc="30" dirty="0" smtClean="0">
                <a:solidFill>
                  <a:srgbClr val="000000"/>
                </a:solidFill>
                <a:latin typeface="宋体"/>
                <a:ea typeface="仿宋_GB2312"/>
                <a:cs typeface="Times New Roman"/>
              </a:rPr>
              <a:t>构筑物，包括道路、桥梁、隧道、水坝等建造物。</a:t>
            </a:r>
            <a:endParaRPr lang="zh-CN" altLang="en-US" kern="100" spc="30" dirty="0" smtClean="0">
              <a:latin typeface="宋体"/>
              <a:ea typeface="仿宋_GB2312"/>
              <a:cs typeface="Times New Roman"/>
            </a:endParaRPr>
          </a:p>
          <a:p>
            <a:pPr indent="421640" algn="just">
              <a:lnSpc>
                <a:spcPct val="150000"/>
              </a:lnSpc>
              <a:spcAft>
                <a:spcPts val="0"/>
              </a:spcAft>
            </a:pPr>
            <a:r>
              <a:rPr lang="zh-CN" altLang="en-US" kern="100" spc="30" dirty="0" smtClean="0">
                <a:solidFill>
                  <a:srgbClr val="FF0000"/>
                </a:solidFill>
                <a:latin typeface="宋体"/>
                <a:ea typeface="仿宋_GB2312"/>
                <a:cs typeface="Times New Roman"/>
              </a:rPr>
              <a:t>转让建筑物有限产权或者永久使用权的</a:t>
            </a:r>
            <a:r>
              <a:rPr lang="zh-CN" altLang="en-US" kern="100" spc="30" dirty="0" smtClean="0">
                <a:solidFill>
                  <a:srgbClr val="000000"/>
                </a:solidFill>
                <a:latin typeface="宋体"/>
                <a:ea typeface="仿宋_GB2312"/>
                <a:cs typeface="Times New Roman"/>
              </a:rPr>
              <a:t>，转让在建的建筑物或者构筑物所有权的，以及在转让建筑物或者构筑物时一并转让其所占土地的使用权的，按照销售不动产缴纳增值税。</a:t>
            </a:r>
            <a:endParaRPr lang="zh-CN"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357298"/>
            <a:ext cx="6670366" cy="4857784"/>
          </a:xfrm>
        </p:spPr>
        <p:txBody>
          <a:bodyPr>
            <a:normAutofit fontScale="85000" lnSpcReduction="10000"/>
          </a:bodyPr>
          <a:lstStyle/>
          <a:p>
            <a:pPr>
              <a:lnSpc>
                <a:spcPct val="150000"/>
              </a:lnSpc>
              <a:spcAft>
                <a:spcPts val="0"/>
              </a:spcAft>
            </a:pPr>
            <a:r>
              <a:rPr lang="zh-CN" altLang="en-US" kern="100" spc="30" dirty="0" smtClean="0">
                <a:solidFill>
                  <a:srgbClr val="000000"/>
                </a:solidFill>
                <a:latin typeface="宋体"/>
                <a:ea typeface="华文中宋"/>
                <a:cs typeface="Times New Roman"/>
              </a:rPr>
              <a:t>销售服务、无形资产、不动产注释</a:t>
            </a:r>
            <a:endParaRPr lang="en-US" altLang="zh-CN" kern="100" spc="30" dirty="0" smtClean="0">
              <a:solidFill>
                <a:srgbClr val="000000"/>
              </a:solidFill>
              <a:latin typeface="宋体"/>
              <a:ea typeface="华文中宋"/>
              <a:cs typeface="Times New Roman"/>
            </a:endParaRPr>
          </a:p>
          <a:p>
            <a:pPr algn="ctr">
              <a:lnSpc>
                <a:spcPct val="150000"/>
              </a:lnSpc>
              <a:spcAft>
                <a:spcPts val="0"/>
              </a:spcAft>
            </a:pPr>
            <a:endParaRPr lang="en-US" altLang="zh-CN" sz="2400" kern="100" spc="30" dirty="0" smtClean="0">
              <a:solidFill>
                <a:srgbClr val="000000"/>
              </a:solidFill>
              <a:latin typeface="宋体"/>
              <a:ea typeface="华文中宋"/>
              <a:cs typeface="Times New Roman"/>
            </a:endParaRPr>
          </a:p>
          <a:p>
            <a:pPr indent="421640" algn="just">
              <a:lnSpc>
                <a:spcPct val="150000"/>
              </a:lnSpc>
              <a:spcAft>
                <a:spcPts val="0"/>
              </a:spcAft>
            </a:pPr>
            <a:r>
              <a:rPr lang="zh-CN" altLang="en-US" kern="100" spc="30" dirty="0" smtClean="0">
                <a:solidFill>
                  <a:srgbClr val="000000"/>
                </a:solidFill>
                <a:latin typeface="宋体"/>
                <a:ea typeface="华文中宋"/>
                <a:cs typeface="Times New Roman"/>
              </a:rPr>
              <a:t>将建筑物、构筑物等不动产或者飞机、车辆等有形动产的</a:t>
            </a:r>
            <a:r>
              <a:rPr lang="zh-CN" altLang="en-US" kern="100" spc="30" dirty="0" smtClean="0">
                <a:solidFill>
                  <a:srgbClr val="FF0000"/>
                </a:solidFill>
                <a:latin typeface="宋体"/>
                <a:ea typeface="华文中宋"/>
                <a:cs typeface="Times New Roman"/>
              </a:rPr>
              <a:t>广告位出租</a:t>
            </a:r>
            <a:r>
              <a:rPr lang="zh-CN" altLang="en-US" kern="100" spc="30" dirty="0" smtClean="0">
                <a:solidFill>
                  <a:srgbClr val="000000"/>
                </a:solidFill>
                <a:latin typeface="宋体"/>
                <a:ea typeface="华文中宋"/>
                <a:cs typeface="Times New Roman"/>
              </a:rPr>
              <a:t>给其他单位或者个人用于发布广告，按照</a:t>
            </a:r>
            <a:r>
              <a:rPr lang="zh-CN" altLang="en-US" kern="100" spc="30" dirty="0" smtClean="0">
                <a:solidFill>
                  <a:srgbClr val="FF0000"/>
                </a:solidFill>
                <a:latin typeface="宋体"/>
                <a:ea typeface="华文中宋"/>
                <a:cs typeface="Times New Roman"/>
              </a:rPr>
              <a:t>经营租赁服务</a:t>
            </a:r>
            <a:r>
              <a:rPr lang="zh-CN" altLang="en-US" kern="100" spc="30" dirty="0" smtClean="0">
                <a:solidFill>
                  <a:srgbClr val="000000"/>
                </a:solidFill>
                <a:latin typeface="宋体"/>
                <a:ea typeface="华文中宋"/>
                <a:cs typeface="Times New Roman"/>
              </a:rPr>
              <a:t>缴纳增值税。</a:t>
            </a:r>
          </a:p>
          <a:p>
            <a:pPr indent="421640" algn="just">
              <a:lnSpc>
                <a:spcPct val="150000"/>
              </a:lnSpc>
              <a:spcAft>
                <a:spcPts val="0"/>
              </a:spcAft>
            </a:pPr>
            <a:r>
              <a:rPr lang="zh-CN" altLang="en-US" kern="100" spc="30" dirty="0" smtClean="0">
                <a:solidFill>
                  <a:srgbClr val="FF0000"/>
                </a:solidFill>
                <a:latin typeface="宋体"/>
                <a:ea typeface="华文中宋"/>
                <a:cs typeface="Times New Roman"/>
              </a:rPr>
              <a:t>车辆停放服务、道路通行服务</a:t>
            </a:r>
            <a:r>
              <a:rPr lang="zh-CN" altLang="en-US" kern="100" spc="30" dirty="0" smtClean="0">
                <a:solidFill>
                  <a:srgbClr val="000000"/>
                </a:solidFill>
                <a:latin typeface="宋体"/>
                <a:ea typeface="华文中宋"/>
                <a:cs typeface="Times New Roman"/>
              </a:rPr>
              <a:t>（包括过路费、过桥费、过闸费等）等按照</a:t>
            </a:r>
            <a:r>
              <a:rPr lang="zh-CN" altLang="en-US" kern="100" spc="30" dirty="0" smtClean="0">
                <a:solidFill>
                  <a:srgbClr val="FF0000"/>
                </a:solidFill>
                <a:latin typeface="宋体"/>
                <a:ea typeface="华文中宋"/>
                <a:cs typeface="Times New Roman"/>
              </a:rPr>
              <a:t>不动产经营租赁</a:t>
            </a:r>
            <a:r>
              <a:rPr lang="zh-CN" altLang="en-US" kern="100" spc="30" dirty="0" smtClean="0">
                <a:solidFill>
                  <a:srgbClr val="000000"/>
                </a:solidFill>
                <a:latin typeface="宋体"/>
                <a:ea typeface="华文中宋"/>
                <a:cs typeface="Times New Roman"/>
              </a:rPr>
              <a:t>服务缴纳增值税。</a:t>
            </a:r>
          </a:p>
          <a:p>
            <a:pPr algn="ctr">
              <a:lnSpc>
                <a:spcPct val="150000"/>
              </a:lnSpc>
              <a:spcAft>
                <a:spcPts val="0"/>
              </a:spcAft>
            </a:pPr>
            <a:endParaRPr lang="zh-CN" sz="2400" kern="100" spc="30" dirty="0">
              <a:latin typeface="宋体"/>
              <a:ea typeface="仿宋_GB2312"/>
              <a:cs typeface="Times New Roman"/>
            </a:endParaRPr>
          </a:p>
        </p:txBody>
      </p:sp>
    </p:spTree>
    <p:extLst>
      <p:ext uri="{BB962C8B-B14F-4D97-AF65-F5344CB8AC3E}">
        <p14:creationId xmlns:p14="http://schemas.microsoft.com/office/powerpoint/2010/main" val="155118065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00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兼营</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试点纳税人销售货物、加工修理修配劳务、服务、无形资产或者不动产适用不同税率或者征收率的，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应当分别核算适用不同税率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或者征收率的销售额，未分别核算销售额的，按照以下方法适用税率或者征收率：</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兼有不同税率的销售货物、加工修理修配劳务、服务、无形资产或者不动产，从高适用税率。</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兼有不同征收率的销售货物、加工修理修配劳务、服务、无形资产或者不动产，从高适用征收率。</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r>
              <a:rPr lang="en-US" altLang="zh-CN" kern="100" spc="30" dirty="0" smtClean="0">
                <a:solidFill>
                  <a:srgbClr val="000000"/>
                </a:solidFill>
                <a:latin typeface="宋体" panose="02010600030101010101" pitchFamily="2" charset="-122"/>
                <a:ea typeface="仿宋_GB2312"/>
                <a:cs typeface="Times New Roman" panose="02020603050405020304" pitchFamily="18" charset="0"/>
              </a:rPr>
              <a:t>   3</a:t>
            </a:r>
            <a:r>
              <a:rPr lang="en-US"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兼有不同税率和征收率的销售货物、加工修理修配劳务、服务、无形资产或者不动产，从高适用税率。</a:t>
            </a:r>
            <a:endParaRPr lang="zh-CN" alt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928670"/>
            <a:ext cx="7772716" cy="5286412"/>
          </a:xfrm>
        </p:spPr>
        <p:txBody>
          <a:bodyPr>
            <a:normAutofit fontScale="92500"/>
          </a:bodyPr>
          <a:lstStyle/>
          <a:p>
            <a:pPr indent="421640" algn="just">
              <a:lnSpc>
                <a:spcPct val="150000"/>
              </a:lnSpc>
              <a:spcAft>
                <a:spcPts val="0"/>
              </a:spcAft>
            </a:pPr>
            <a:r>
              <a:rPr lang="zh-CN" altLang="zh-CN" sz="2400" kern="100" spc="30" dirty="0">
                <a:solidFill>
                  <a:srgbClr val="000000"/>
                </a:solidFill>
                <a:latin typeface="宋体" panose="02010600030101010101" pitchFamily="2" charset="-122"/>
                <a:ea typeface="仿宋_GB2312"/>
                <a:cs typeface="Times New Roman" panose="02020603050405020304" pitchFamily="18" charset="0"/>
              </a:rPr>
              <a:t>（三）混合销售。</a:t>
            </a:r>
            <a:endParaRPr lang="zh-CN" altLang="zh-CN" sz="2400" kern="100" spc="30" dirty="0">
              <a:latin typeface="宋体" panose="02010600030101010101" pitchFamily="2" charset="-122"/>
              <a:ea typeface="宋体" panose="02010600030101010101" pitchFamily="2" charset="-122"/>
              <a:cs typeface="Times New Roman" panose="02020603050405020304" pitchFamily="18" charset="0"/>
            </a:endParaRPr>
          </a:p>
          <a:p>
            <a:pPr indent="426085" algn="just">
              <a:lnSpc>
                <a:spcPct val="150000"/>
              </a:lnSpc>
              <a:spcAft>
                <a:spcPts val="0"/>
              </a:spcAft>
            </a:pPr>
            <a:r>
              <a:rPr lang="zh-CN" altLang="zh-CN" sz="2400" kern="100" spc="30" dirty="0">
                <a:solidFill>
                  <a:srgbClr val="000000"/>
                </a:solidFill>
                <a:latin typeface="宋体" panose="02010600030101010101" pitchFamily="2" charset="-122"/>
                <a:ea typeface="仿宋_GB2312"/>
                <a:cs typeface="Times New Roman" panose="02020603050405020304" pitchFamily="18" charset="0"/>
              </a:rPr>
              <a:t>一项销售行为如果既涉及货物又涉及服务，为混合销售。</a:t>
            </a:r>
            <a:r>
              <a:rPr lang="zh-CN" altLang="zh-CN" sz="2400" kern="100" spc="30" dirty="0">
                <a:solidFill>
                  <a:srgbClr val="FF0000"/>
                </a:solidFill>
                <a:latin typeface="宋体" panose="02010600030101010101" pitchFamily="2" charset="-122"/>
                <a:ea typeface="仿宋_GB2312"/>
                <a:cs typeface="Times New Roman" panose="02020603050405020304" pitchFamily="18" charset="0"/>
              </a:rPr>
              <a:t>从事货物的生产、批发或者零售的单位和个体工商户的混合销售行为，按照销售货物缴纳增值税；</a:t>
            </a:r>
            <a:r>
              <a:rPr lang="zh-CN" altLang="zh-CN" sz="2400" kern="100" spc="30" dirty="0">
                <a:solidFill>
                  <a:srgbClr val="000000"/>
                </a:solidFill>
                <a:latin typeface="宋体" panose="02010600030101010101" pitchFamily="2" charset="-122"/>
                <a:ea typeface="仿宋_GB2312"/>
                <a:cs typeface="Times New Roman" panose="02020603050405020304" pitchFamily="18" charset="0"/>
              </a:rPr>
              <a:t>其他单位和个体工商户的混合销售行为，按照销售服务缴纳增值税</a:t>
            </a:r>
            <a:r>
              <a:rPr lang="zh-CN" altLang="zh-CN" sz="2400"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sz="2400"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6085" algn="just">
              <a:lnSpc>
                <a:spcPct val="150000"/>
              </a:lnSpc>
              <a:spcAft>
                <a:spcPts val="0"/>
              </a:spcAft>
            </a:pPr>
            <a:r>
              <a:rPr lang="zh-CN" altLang="zh-CN" sz="2400" kern="100" spc="30" dirty="0">
                <a:solidFill>
                  <a:srgbClr val="000000"/>
                </a:solidFill>
                <a:latin typeface="宋体" panose="02010600030101010101" pitchFamily="2" charset="-122"/>
                <a:ea typeface="仿宋_GB2312"/>
                <a:cs typeface="Times New Roman" panose="02020603050405020304" pitchFamily="18" charset="0"/>
              </a:rPr>
              <a:t>上述从事货物的生产、批发或者零售的单位和个体工商户，包括以从事货物的生产、批发或者零售为主，并兼营销售服务的单位和个体工商户</a:t>
            </a:r>
            <a:r>
              <a:rPr lang="zh-CN" altLang="zh-CN" sz="2400" kern="100" spc="30" dirty="0" smtClean="0">
                <a:solidFill>
                  <a:srgbClr val="000000"/>
                </a:solidFill>
                <a:latin typeface="宋体" panose="02010600030101010101" pitchFamily="2" charset="-122"/>
                <a:ea typeface="仿宋_GB2312"/>
                <a:cs typeface="Times New Roman" panose="02020603050405020304" pitchFamily="18" charset="0"/>
              </a:rPr>
              <a:t>在内</a:t>
            </a:r>
            <a:endParaRPr lang="en-US" altLang="zh-CN" sz="2400"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6085" algn="just">
              <a:lnSpc>
                <a:spcPct val="150000"/>
              </a:lnSpc>
              <a:spcAft>
                <a:spcPts val="0"/>
              </a:spcAft>
            </a:pPr>
            <a:r>
              <a:rPr lang="zh-CN" altLang="en-US" sz="2400" kern="100" spc="3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（对建筑业税率</a:t>
            </a:r>
            <a:r>
              <a:rPr lang="en-US" altLang="zh-CN" sz="2400" kern="100" spc="3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11% </a:t>
            </a:r>
            <a:r>
              <a:rPr lang="zh-CN" altLang="en-US" sz="2400" kern="100" spc="3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或</a:t>
            </a:r>
            <a:r>
              <a:rPr lang="en-US" altLang="zh-CN" sz="2400" kern="100" spc="3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17%</a:t>
            </a:r>
            <a:r>
              <a:rPr lang="zh-CN" altLang="en-US" sz="2400" kern="100" spc="30"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税率适用产生重大影响）</a:t>
            </a:r>
            <a:endParaRPr lang="zh-CN" altLang="zh-CN" sz="2400"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algn="ctr">
              <a:lnSpc>
                <a:spcPct val="150000"/>
              </a:lnSpc>
              <a:spcAft>
                <a:spcPts val="0"/>
              </a:spcAft>
            </a:pPr>
            <a:endParaRPr lang="zh-CN" sz="2400" kern="100" spc="30" dirty="0">
              <a:latin typeface="宋体"/>
              <a:ea typeface="仿宋_GB2312"/>
              <a:cs typeface="Times New Roman"/>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（二）</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不征收增值税项目</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根据国家指令无偿提供的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铁路运输</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航空运输</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服务，属于《试点实施办法》第十四条规定的用于公益事业的服务。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存款利息</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被保险人获得的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保险赔付</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房地产主管部门或者其指定机构、公积金管理中心、开发企业以及物业管理单位代收的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住宅专项维修资金</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r>
              <a:rPr lang="en-US" altLang="zh-CN" kern="100" spc="30" dirty="0" smtClean="0">
                <a:solidFill>
                  <a:srgbClr val="000000"/>
                </a:solidFill>
                <a:latin typeface="宋体" panose="02010600030101010101" pitchFamily="2" charset="-122"/>
                <a:ea typeface="仿宋_GB2312"/>
                <a:cs typeface="Times New Roman" panose="02020603050405020304" pitchFamily="18" charset="0"/>
              </a:rPr>
              <a:t>   5</a:t>
            </a:r>
            <a:r>
              <a:rPr lang="en-US"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在资产</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重组</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过程中，通过</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合并、分立、出售、置换</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等方式，将全部或者部分实物资产以及与其相关联的债权、负债和劳动力一并转让给其他单位和个人，</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其中涉及的不动产、土地使用权转让</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行为。</a:t>
            </a:r>
            <a:endParaRPr lang="zh-CN" altLang="en-US" dirty="0"/>
          </a:p>
        </p:txBody>
      </p:sp>
    </p:spTree>
    <p:extLst>
      <p:ext uri="{BB962C8B-B14F-4D97-AF65-F5344CB8AC3E}">
        <p14:creationId xmlns:p14="http://schemas.microsoft.com/office/powerpoint/2010/main" val="13383639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616624"/>
          </a:xfrm>
        </p:spPr>
        <p:txBody>
          <a:bodyPr>
            <a:normAutofit fontScale="62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sz="51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5100" b="1" kern="100" spc="30" dirty="0">
                <a:solidFill>
                  <a:srgbClr val="FF0000"/>
                </a:solidFill>
                <a:latin typeface="宋体" panose="02010600030101010101" pitchFamily="2" charset="-122"/>
                <a:ea typeface="仿宋_GB2312"/>
                <a:cs typeface="Times New Roman" panose="02020603050405020304" pitchFamily="18" charset="0"/>
              </a:rPr>
              <a:t>三</a:t>
            </a:r>
            <a:r>
              <a:rPr lang="en-US" altLang="zh-CN" sz="51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5100" b="1" kern="100" spc="30" dirty="0" smtClean="0">
                <a:solidFill>
                  <a:srgbClr val="FF0000"/>
                </a:solidFill>
                <a:latin typeface="宋体" panose="02010600030101010101" pitchFamily="2" charset="-122"/>
                <a:ea typeface="仿宋_GB2312"/>
                <a:cs typeface="Times New Roman" panose="02020603050405020304" pitchFamily="18" charset="0"/>
              </a:rPr>
              <a:t>销售额</a:t>
            </a:r>
            <a:endParaRPr lang="zh-CN" altLang="zh-CN" sz="51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贷款</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服务，以提供贷款服务取得的全部利息及利息性质的收入为销售额。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直接收费金融服务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，以提供直接收费金融服务收取的手续费、佣金、酬金、管理费、服务费、经手费、开户费、过户费、结算费、转托管费等各类费用为销售额。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金融商品转让</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，按照卖出价扣除买入价后的余额为销售额。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转让金融商品出现的正负差，按盈亏相抵后的余额为销售额。</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若相抵后出现负差，可结转下一纳税期与下期转让金融商品销售额相抵，但年末时仍出现负差的，不得转入下一个会计年度</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FF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金融商品的买入价，可以选择按照加权平均法或者移动加权平均法进行核算，选择后</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个月内不得变更。</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金融商品</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转让，不得开具增值税专用发票。</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76380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687716" y="1214422"/>
            <a:ext cx="8170564" cy="5286412"/>
          </a:xfrm>
        </p:spPr>
        <p:txBody>
          <a:bodyPr>
            <a:normAutofit/>
          </a:bodyPr>
          <a:lstStyle/>
          <a:p>
            <a:pPr algn="ctr"/>
            <a:endParaRPr lang="en-US" altLang="zh-CN" kern="0" dirty="0" smtClean="0">
              <a:solidFill>
                <a:srgbClr val="333333"/>
              </a:solidFill>
              <a:latin typeface="+mj-lt"/>
              <a:ea typeface="微软雅黑"/>
              <a:cs typeface="+mj-cs"/>
            </a:endParaRPr>
          </a:p>
          <a:p>
            <a:r>
              <a:rPr lang="zh-CN" altLang="en-US" dirty="0" smtClean="0">
                <a:solidFill>
                  <a:schemeClr val="tx2"/>
                </a:solidFill>
                <a:latin typeface="+mj-lt"/>
                <a:ea typeface="+mj-ea"/>
                <a:cs typeface="+mj-cs"/>
              </a:rPr>
              <a:t>目前（</a:t>
            </a:r>
            <a:r>
              <a:rPr lang="en-US" altLang="zh-CN" dirty="0" smtClean="0">
                <a:solidFill>
                  <a:schemeClr val="tx2"/>
                </a:solidFill>
                <a:latin typeface="+mj-lt"/>
                <a:ea typeface="+mj-ea"/>
                <a:cs typeface="+mj-cs"/>
              </a:rPr>
              <a:t>2016</a:t>
            </a:r>
            <a:r>
              <a:rPr lang="zh-CN" altLang="en-US" dirty="0" smtClean="0">
                <a:solidFill>
                  <a:schemeClr val="tx2"/>
                </a:solidFill>
                <a:latin typeface="+mj-lt"/>
                <a:ea typeface="+mj-ea"/>
                <a:cs typeface="+mj-cs"/>
              </a:rPr>
              <a:t>年</a:t>
            </a:r>
            <a:r>
              <a:rPr lang="en-US" altLang="zh-CN" dirty="0" smtClean="0">
                <a:solidFill>
                  <a:schemeClr val="tx2"/>
                </a:solidFill>
                <a:latin typeface="+mj-lt"/>
                <a:ea typeface="+mj-ea"/>
                <a:cs typeface="+mj-cs"/>
              </a:rPr>
              <a:t>4</a:t>
            </a:r>
            <a:r>
              <a:rPr lang="zh-CN" altLang="en-US" dirty="0" smtClean="0">
                <a:solidFill>
                  <a:schemeClr val="tx2"/>
                </a:solidFill>
                <a:latin typeface="+mj-lt"/>
                <a:ea typeface="+mj-ea"/>
                <a:cs typeface="+mj-cs"/>
              </a:rPr>
              <a:t>月</a:t>
            </a:r>
            <a:r>
              <a:rPr lang="en-US" altLang="zh-CN" dirty="0" smtClean="0">
                <a:solidFill>
                  <a:schemeClr val="tx2"/>
                </a:solidFill>
                <a:latin typeface="+mj-lt"/>
                <a:ea typeface="+mj-ea"/>
                <a:cs typeface="+mj-cs"/>
              </a:rPr>
              <a:t>30</a:t>
            </a:r>
            <a:r>
              <a:rPr lang="zh-CN" altLang="en-US" dirty="0" smtClean="0">
                <a:solidFill>
                  <a:schemeClr val="tx2"/>
                </a:solidFill>
                <a:latin typeface="+mj-lt"/>
                <a:ea typeface="+mj-ea"/>
                <a:cs typeface="+mj-cs"/>
              </a:rPr>
              <a:t>日前）</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r>
              <a:rPr lang="zh-CN" altLang="en-US" dirty="0" smtClean="0">
                <a:solidFill>
                  <a:schemeClr val="tx2"/>
                </a:solidFill>
                <a:latin typeface="+mj-lt"/>
                <a:ea typeface="+mj-ea"/>
                <a:cs typeface="+mj-cs"/>
              </a:rPr>
              <a:t>营改增试点已覆盖</a:t>
            </a:r>
            <a:r>
              <a:rPr lang="en-US" altLang="en-US" dirty="0" smtClean="0">
                <a:solidFill>
                  <a:schemeClr val="tx2"/>
                </a:solidFill>
                <a:latin typeface="+mj-lt"/>
                <a:ea typeface="+mj-ea"/>
                <a:cs typeface="+mj-cs"/>
              </a:rPr>
              <a:t>“3+7”</a:t>
            </a:r>
            <a:r>
              <a:rPr lang="zh-CN" altLang="en-US" dirty="0" smtClean="0">
                <a:solidFill>
                  <a:schemeClr val="tx2"/>
                </a:solidFill>
                <a:latin typeface="+mj-lt"/>
                <a:ea typeface="+mj-ea"/>
                <a:cs typeface="+mj-cs"/>
              </a:rPr>
              <a:t>个行业，即交通运输业、邮政业、电信业</a:t>
            </a:r>
            <a:r>
              <a:rPr lang="en-US" altLang="en-US" dirty="0" smtClean="0">
                <a:solidFill>
                  <a:schemeClr val="tx2"/>
                </a:solidFill>
                <a:latin typeface="+mj-lt"/>
                <a:ea typeface="+mj-ea"/>
                <a:cs typeface="+mj-cs"/>
              </a:rPr>
              <a:t>3</a:t>
            </a:r>
            <a:r>
              <a:rPr lang="zh-CN" altLang="en-US" dirty="0" smtClean="0">
                <a:solidFill>
                  <a:schemeClr val="tx2"/>
                </a:solidFill>
                <a:latin typeface="+mj-lt"/>
                <a:ea typeface="+mj-ea"/>
                <a:cs typeface="+mj-cs"/>
              </a:rPr>
              <a:t>个大类行业和研发技术、信息技术、文化创意、物流辅助、有形动产租赁、鉴证咨询、广播影视</a:t>
            </a:r>
            <a:r>
              <a:rPr lang="en-US" altLang="en-US" dirty="0" smtClean="0">
                <a:solidFill>
                  <a:schemeClr val="tx2"/>
                </a:solidFill>
                <a:latin typeface="+mj-lt"/>
                <a:ea typeface="+mj-ea"/>
                <a:cs typeface="+mj-cs"/>
              </a:rPr>
              <a:t>7</a:t>
            </a:r>
            <a:r>
              <a:rPr lang="zh-CN" altLang="en-US" dirty="0" smtClean="0">
                <a:solidFill>
                  <a:schemeClr val="tx2"/>
                </a:solidFill>
                <a:latin typeface="+mj-lt"/>
                <a:ea typeface="+mj-ea"/>
                <a:cs typeface="+mj-cs"/>
              </a:rPr>
              <a:t>个现代服务业。</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472608"/>
          </a:xfrm>
        </p:spPr>
        <p:txBody>
          <a:bodyPr>
            <a:normAutofit fontScale="77500" lnSpcReduction="20000"/>
          </a:bodyPr>
          <a:lstStyle/>
          <a:p>
            <a:endParaRPr lang="en-US" altLang="zh-CN" kern="0" dirty="0" smtClean="0">
              <a:solidFill>
                <a:srgbClr val="333333"/>
              </a:solidFill>
              <a:ea typeface="微软雅黑"/>
              <a:cs typeface="宋体"/>
            </a:endParaRPr>
          </a:p>
          <a:p>
            <a:endParaRPr lang="en-US" altLang="zh-CN" strike="sngStrike" kern="100" spc="30" dirty="0" smtClean="0">
              <a:solidFill>
                <a:srgbClr val="000000"/>
              </a:solidFill>
              <a:latin typeface="宋体" panose="02010600030101010101" pitchFamily="2" charset="-122"/>
              <a:ea typeface="仿宋_GB2312"/>
              <a:cs typeface="Times New Roman" panose="02020603050405020304" pitchFamily="18" charset="0"/>
            </a:endParaRPr>
          </a:p>
          <a:p>
            <a:r>
              <a:rPr lang="en-US" altLang="zh-CN" strike="sngStrike" kern="100" spc="30" dirty="0" smtClean="0">
                <a:solidFill>
                  <a:srgbClr val="000000"/>
                </a:solidFill>
                <a:latin typeface="宋体" panose="02010600030101010101" pitchFamily="2" charset="-122"/>
                <a:ea typeface="仿宋_GB2312"/>
                <a:cs typeface="Times New Roman" panose="02020603050405020304" pitchFamily="18" charset="0"/>
              </a:rPr>
              <a:t>4</a:t>
            </a:r>
            <a:r>
              <a:rPr lang="en-US"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smtClean="0">
                <a:solidFill>
                  <a:srgbClr val="FF0000"/>
                </a:solidFill>
                <a:latin typeface="宋体" panose="02010600030101010101" pitchFamily="2" charset="-122"/>
                <a:ea typeface="仿宋_GB2312"/>
                <a:cs typeface="Times New Roman" panose="02020603050405020304" pitchFamily="18" charset="0"/>
              </a:rPr>
              <a:t>经纪</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代理</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服务，以取得的全部价款和价外费用，扣除向委托方收取并代为支付的政府性基金或者行政事业性收费后的余额为销售额。向委托方收取的政府性</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基</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金</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或者行政事业性收费，不得开具增值税专用发票</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融资租赁和融资性售后回租业务</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经人民银行、银监会或者商务部批准从事融资租赁业务的试点纳税人，提供融资租赁服务，以取得的全部价款和价外费用，扣除支付的借款利息（包括外汇借款和人民币借款利息）、发行债券利息和车辆购置税后的余额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仿宋_GB231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经人民银行、银监会或者商务部批准从事融资租赁业务的试点纳税人，提供融资性售后回租服务，以取得的全部价款和价外费用（不含本金），扣除对外支付的借款利息（包括外汇借款和人民币借款利息）、发行债券利息后的余额作为销售额。</a:t>
            </a:r>
            <a:endParaRPr lang="zh-CN" altLang="en-US" dirty="0"/>
          </a:p>
        </p:txBody>
      </p:sp>
    </p:spTree>
    <p:extLst>
      <p:ext uri="{BB962C8B-B14F-4D97-AF65-F5344CB8AC3E}">
        <p14:creationId xmlns:p14="http://schemas.microsoft.com/office/powerpoint/2010/main" val="339246938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航空运输企业</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的销售额，不包括代收的机场建设费和代售其他航空运输企业客票而代收转付的价款。</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7.</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试点纳税人中的一般纳税人（以下称一般纳税人）提供</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客运场站服务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，以其取得的全部价款和价外费用，扣除支付给承运方运费后的余额为销售额。</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027273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8.</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试点纳税人提供</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旅游服务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，可以选择以取得的全部价款和价外费用，扣除向旅游服务购买方收取并支付给其他单位或者个人的住宿费、餐饮费、交通费、签证费、门票费和支付给其他接团旅游企业的旅游费用后的余额为销售额。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选择上述办法计算销售额的试点纳税人，向旅游服务购买方收取并支付的上述费用，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不得开具增值税专用发票</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可以开具普通发票</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386641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9.</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试点纳税人提供</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建筑服务适用简易计税</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方法的，以取得的全部价款和价外费用扣除支付的分包款后的余额为</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销售额</a:t>
            </a:r>
            <a:r>
              <a:rPr lang="zh-CN" altLang="en-US" kern="100" spc="30" dirty="0">
                <a:solidFill>
                  <a:schemeClr val="tx1"/>
                </a:solidFill>
                <a:latin typeface="宋体" panose="02010600030101010101" pitchFamily="2" charset="-122"/>
                <a:ea typeface="仿宋_GB2312"/>
                <a:cs typeface="Times New Roman" panose="02020603050405020304" pitchFamily="18" charset="0"/>
              </a:rPr>
              <a:t>。</a:t>
            </a:r>
            <a:endParaRPr lang="zh-CN" altLang="zh-CN" kern="100" spc="30" dirty="0">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43239460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房地产开发企业中的一般纳税人销售其开发的房地产项目（选择简易计税方法的房地产老项目除外），以取得的全部价款和价外费用，扣除受让土地时向政府部门支付的土地价款后的余额为销售额。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房地产老项目，是指《建筑工程施工许可证》注明的合同开工日期在</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日前的房地产项目。</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28656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62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试点纳税人按照上述</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10</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款的规定</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从全部价款和价外费用中扣除的价款，应当取得符合法律、行政法规和国家税务总局规定的有效凭证。否则，不得扣除。</a:t>
            </a:r>
            <a:endParaRPr lang="zh-CN"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上述凭证</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是指：</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）支付给境内单位或者个人的款项，以</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发票</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为合法有效凭证。</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）支付给境外单位或者个人的款项，以该单位或者个人的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签收单据</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为合法有效凭证，税务机关对签收单据有疑议的，可以要求其提供境外公证机构的确认证明。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）缴纳的税款，以</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完税凭证</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为合法有效凭证。</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）扣除的政府性基金、行政事业性收费或者向政府支付的土地价款，以</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省级以上（含省级）财政部门监（印）制的财政票据</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为合法有效凭证。</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）国家税务总局规定的其他凭证。</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纳税人取得的上述凭证属于</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增值税扣税凭证的，其进项税额不得从销项税额中抵扣。</a:t>
            </a:r>
            <a:endParaRPr lang="zh-CN" altLang="zh-CN" kern="100" spc="3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47144415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7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sz="36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3600" b="1" kern="100" spc="30" dirty="0">
                <a:solidFill>
                  <a:srgbClr val="FF0000"/>
                </a:solidFill>
                <a:latin typeface="宋体" panose="02010600030101010101" pitchFamily="2" charset="-122"/>
                <a:ea typeface="仿宋_GB2312"/>
                <a:cs typeface="Times New Roman" panose="02020603050405020304" pitchFamily="18" charset="0"/>
              </a:rPr>
              <a:t>四</a:t>
            </a:r>
            <a:r>
              <a:rPr lang="en-US" altLang="zh-CN" sz="36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sz="3600" b="1" kern="100" spc="30" dirty="0">
                <a:solidFill>
                  <a:srgbClr val="FF0000"/>
                </a:solidFill>
                <a:latin typeface="宋体" panose="02010600030101010101" pitchFamily="2" charset="-122"/>
                <a:ea typeface="仿宋_GB2312"/>
                <a:cs typeface="Times New Roman" panose="02020603050405020304" pitchFamily="18" charset="0"/>
              </a:rPr>
              <a:t>进项税额。</a:t>
            </a:r>
            <a:endParaRPr lang="zh-CN" altLang="zh-CN" sz="3600"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适用一般计税方法的试点纳税人，</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日后取得并在会计制度上按固定资产核算的不动产或者</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日后取得的不动产在建工程，其进项税额应自取得之日起</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分</a:t>
            </a:r>
            <a:r>
              <a:rPr lang="en-US" altLang="zh-CN"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年</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从销项税额中抵扣，第一年抵扣比例为</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60%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，第二年抵扣比例为</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取得不动产，包括以直接购买、接受捐赠、接受投资入股、自建以及抵债等各种形式取得不动产，不包括房地产开发企业自行开发的房地产项目。</a:t>
            </a:r>
            <a:endParaRPr lang="zh-CN"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r>
              <a:rPr lang="zh-CN" altLang="zh-CN" kern="100" spc="30" dirty="0">
                <a:solidFill>
                  <a:srgbClr val="FF0000"/>
                </a:solidFill>
                <a:latin typeface="宋体" panose="02010600030101010101" pitchFamily="2" charset="-122"/>
                <a:ea typeface="仿宋_GB2312"/>
                <a:cs typeface="Times New Roman" panose="02020603050405020304" pitchFamily="18" charset="0"/>
              </a:rPr>
              <a:t>融资租入的不动产以及在施工现场修建的临时建筑物、构筑物，其进项税额不适用上述分</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年抵扣的规定</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en-US" dirty="0"/>
          </a:p>
        </p:txBody>
      </p:sp>
    </p:spTree>
    <p:extLst>
      <p:ext uri="{BB962C8B-B14F-4D97-AF65-F5344CB8AC3E}">
        <p14:creationId xmlns:p14="http://schemas.microsoft.com/office/powerpoint/2010/main" val="34383915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按照《试点实施办法》第二十七条第（一）项规定</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不得抵扣且未抵扣进项税额的固定资产、无形资产、不动产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，发生用途改变，用于允许抵扣进项税额的应税项目，可在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用途改变的次月</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按照下列公式计算可以抵扣的进项税额：</a:t>
            </a:r>
          </a:p>
          <a:p>
            <a:pPr indent="426085"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可以抵扣的进项税额</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固定资产、无形资产、不动产净值</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适用税率）×适用税率</a:t>
            </a:r>
          </a:p>
          <a:p>
            <a:pPr indent="426085"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上述可以抵扣的进项税额应取得合法有效的增值税扣税凭证。</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6373364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纳税人接受</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贷款服务向贷款方支付的与该笔贷款直接相关的投融资顾问费、手续费、咨询费等费用，其进项税额不得从销项税额中抵扣。</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6393422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一般纳税人发生下列应税行为</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可以选择适用简易计税方法</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公共交通运输服务。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公共交通运输服务，包括轮客渡、公交客运、地铁、城市轻轨、出租车、长途客运、班车。</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044888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687716" y="1214422"/>
            <a:ext cx="8170564" cy="5286412"/>
          </a:xfrm>
        </p:spPr>
        <p:txBody>
          <a:bodyPr>
            <a:normAutofit/>
          </a:bodyPr>
          <a:lstStyle/>
          <a:p>
            <a:pPr algn="ctr"/>
            <a:endParaRPr lang="en-US" altLang="zh-CN" kern="0" dirty="0" smtClean="0">
              <a:solidFill>
                <a:srgbClr val="333333"/>
              </a:solidFill>
              <a:latin typeface="+mj-lt"/>
              <a:ea typeface="微软雅黑"/>
              <a:cs typeface="+mj-cs"/>
            </a:endParaRPr>
          </a:p>
          <a:p>
            <a:r>
              <a:rPr lang="zh-CN" altLang="en-US" dirty="0" smtClean="0">
                <a:solidFill>
                  <a:schemeClr val="tx2"/>
                </a:solidFill>
                <a:latin typeface="+mj-lt"/>
                <a:ea typeface="+mj-ea"/>
                <a:cs typeface="+mj-cs"/>
              </a:rPr>
              <a:t>本次营改增政策：</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r>
              <a:rPr lang="zh-CN" altLang="en-US" dirty="0" smtClean="0">
                <a:solidFill>
                  <a:schemeClr val="tx2"/>
                </a:solidFill>
                <a:latin typeface="+mj-lt"/>
                <a:ea typeface="+mj-ea"/>
                <a:cs typeface="+mj-cs"/>
              </a:rPr>
              <a:t>行业</a:t>
            </a:r>
            <a:r>
              <a:rPr lang="en-US" altLang="zh-CN" dirty="0" smtClean="0">
                <a:solidFill>
                  <a:schemeClr val="tx2"/>
                </a:solidFill>
                <a:latin typeface="+mj-lt"/>
                <a:ea typeface="+mj-ea"/>
                <a:cs typeface="+mj-cs"/>
              </a:rPr>
              <a:t>-----</a:t>
            </a:r>
            <a:r>
              <a:rPr lang="zh-CN" altLang="en-US" dirty="0" smtClean="0">
                <a:solidFill>
                  <a:srgbClr val="FF0000"/>
                </a:solidFill>
                <a:latin typeface="+mj-lt"/>
                <a:ea typeface="+mj-ea"/>
                <a:cs typeface="+mj-cs"/>
              </a:rPr>
              <a:t>建筑业、房地产业、金融业、生活服务业</a:t>
            </a:r>
            <a:r>
              <a:rPr lang="zh-CN" altLang="en-US" dirty="0" smtClean="0">
                <a:solidFill>
                  <a:schemeClr val="tx2"/>
                </a:solidFill>
                <a:latin typeface="+mj-lt"/>
                <a:ea typeface="+mj-ea"/>
                <a:cs typeface="+mj-cs"/>
              </a:rPr>
              <a:t>等全部营业税纳税人</a:t>
            </a:r>
            <a:endParaRPr lang="en-US" altLang="zh-CN" dirty="0" smtClean="0">
              <a:solidFill>
                <a:schemeClr val="tx2"/>
              </a:solidFill>
              <a:latin typeface="+mj-lt"/>
              <a:ea typeface="+mj-ea"/>
              <a:cs typeface="+mj-cs"/>
            </a:endParaRPr>
          </a:p>
          <a:p>
            <a:r>
              <a:rPr lang="zh-CN" altLang="en-US" dirty="0" smtClean="0">
                <a:solidFill>
                  <a:schemeClr val="tx2"/>
                </a:solidFill>
                <a:latin typeface="+mj-lt"/>
                <a:ea typeface="+mj-ea"/>
                <a:cs typeface="+mj-cs"/>
              </a:rPr>
              <a:t>日期</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自</a:t>
            </a:r>
            <a:r>
              <a:rPr lang="en-US" altLang="en-US" dirty="0" smtClean="0">
                <a:solidFill>
                  <a:srgbClr val="FF0000"/>
                </a:solidFill>
                <a:latin typeface="+mj-lt"/>
                <a:ea typeface="+mj-ea"/>
                <a:cs typeface="+mj-cs"/>
              </a:rPr>
              <a:t>2016</a:t>
            </a:r>
            <a:r>
              <a:rPr lang="zh-CN" altLang="en-US" dirty="0" smtClean="0">
                <a:solidFill>
                  <a:srgbClr val="FF0000"/>
                </a:solidFill>
                <a:latin typeface="+mj-lt"/>
                <a:ea typeface="+mj-ea"/>
                <a:cs typeface="+mj-cs"/>
              </a:rPr>
              <a:t>年</a:t>
            </a:r>
            <a:r>
              <a:rPr lang="en-US" altLang="en-US" dirty="0" smtClean="0">
                <a:solidFill>
                  <a:srgbClr val="FF0000"/>
                </a:solidFill>
                <a:latin typeface="+mj-lt"/>
                <a:ea typeface="+mj-ea"/>
                <a:cs typeface="+mj-cs"/>
              </a:rPr>
              <a:t>5</a:t>
            </a:r>
            <a:r>
              <a:rPr lang="zh-CN" altLang="en-US" dirty="0" smtClean="0">
                <a:solidFill>
                  <a:srgbClr val="FF0000"/>
                </a:solidFill>
                <a:latin typeface="+mj-lt"/>
                <a:ea typeface="+mj-ea"/>
                <a:cs typeface="+mj-cs"/>
              </a:rPr>
              <a:t>月</a:t>
            </a:r>
            <a:r>
              <a:rPr lang="en-US" altLang="en-US" dirty="0" smtClean="0">
                <a:solidFill>
                  <a:srgbClr val="FF0000"/>
                </a:solidFill>
                <a:latin typeface="+mj-lt"/>
                <a:ea typeface="+mj-ea"/>
                <a:cs typeface="+mj-cs"/>
              </a:rPr>
              <a:t>1</a:t>
            </a:r>
            <a:r>
              <a:rPr lang="zh-CN" altLang="en-US" dirty="0" smtClean="0">
                <a:solidFill>
                  <a:srgbClr val="FF0000"/>
                </a:solidFill>
                <a:latin typeface="+mj-lt"/>
                <a:ea typeface="+mj-ea"/>
                <a:cs typeface="+mj-cs"/>
              </a:rPr>
              <a:t>日</a:t>
            </a:r>
            <a:r>
              <a:rPr lang="zh-CN" altLang="en-US" dirty="0" smtClean="0">
                <a:solidFill>
                  <a:schemeClr val="tx2"/>
                </a:solidFill>
                <a:latin typeface="+mj-lt"/>
                <a:ea typeface="+mj-ea"/>
                <a:cs typeface="+mj-cs"/>
              </a:rPr>
              <a:t>起</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pPr lvl="0"/>
            <a:r>
              <a:rPr lang="zh-CN" altLang="en-US" dirty="0" smtClean="0">
                <a:solidFill>
                  <a:schemeClr val="tx2"/>
                </a:solidFill>
                <a:latin typeface="+mj-lt"/>
                <a:ea typeface="+mj-ea"/>
                <a:cs typeface="+mj-cs"/>
              </a:rPr>
              <a:t>执行文件</a:t>
            </a:r>
            <a:r>
              <a:rPr lang="en-US" altLang="zh-CN" dirty="0" smtClean="0">
                <a:solidFill>
                  <a:schemeClr val="tx2"/>
                </a:solidFill>
                <a:latin typeface="+mj-lt"/>
                <a:ea typeface="+mj-ea"/>
                <a:cs typeface="+mj-cs"/>
              </a:rPr>
              <a:t>-----</a:t>
            </a:r>
            <a:r>
              <a:rPr lang="zh-CN" altLang="en-US" dirty="0" smtClean="0">
                <a:solidFill>
                  <a:srgbClr val="FF0000"/>
                </a:solidFill>
                <a:latin typeface="+mj-lt"/>
                <a:ea typeface="+mj-ea"/>
                <a:cs typeface="+mj-cs"/>
              </a:rPr>
              <a:t>关于全面推开营业税改征增值税试点的通知 （财税</a:t>
            </a:r>
            <a:r>
              <a:rPr lang="en-US" altLang="zh-CN" dirty="0" smtClean="0">
                <a:solidFill>
                  <a:srgbClr val="FF0000"/>
                </a:solidFill>
                <a:latin typeface="+mj-lt"/>
                <a:ea typeface="+mj-ea"/>
                <a:cs typeface="+mj-cs"/>
              </a:rPr>
              <a:t>〔</a:t>
            </a:r>
            <a:r>
              <a:rPr lang="en-US" altLang="en-US" dirty="0" smtClean="0">
                <a:solidFill>
                  <a:srgbClr val="FF0000"/>
                </a:solidFill>
                <a:latin typeface="+mj-lt"/>
                <a:ea typeface="+mj-ea"/>
                <a:cs typeface="+mj-cs"/>
              </a:rPr>
              <a:t>2016</a:t>
            </a:r>
            <a:r>
              <a:rPr lang="en-US" altLang="zh-CN" dirty="0" smtClean="0">
                <a:solidFill>
                  <a:srgbClr val="FF0000"/>
                </a:solidFill>
                <a:latin typeface="+mj-lt"/>
                <a:ea typeface="+mj-ea"/>
                <a:cs typeface="+mj-cs"/>
              </a:rPr>
              <a:t>〕</a:t>
            </a:r>
            <a:r>
              <a:rPr lang="en-US" altLang="en-US" dirty="0" smtClean="0">
                <a:solidFill>
                  <a:srgbClr val="FF0000"/>
                </a:solidFill>
                <a:latin typeface="+mj-lt"/>
                <a:ea typeface="+mj-ea"/>
                <a:cs typeface="+mj-cs"/>
              </a:rPr>
              <a:t>36</a:t>
            </a:r>
            <a:r>
              <a:rPr lang="zh-CN" altLang="en-US" dirty="0" smtClean="0">
                <a:solidFill>
                  <a:srgbClr val="FF0000"/>
                </a:solidFill>
                <a:latin typeface="+mj-lt"/>
                <a:ea typeface="+mj-ea"/>
                <a:cs typeface="+mj-cs"/>
              </a:rPr>
              <a:t>号）</a:t>
            </a:r>
          </a:p>
          <a:p>
            <a:endParaRPr lang="zh-CN" altLang="en-US" dirty="0" smtClean="0">
              <a:solidFill>
                <a:schemeClr val="tx2"/>
              </a:solidFill>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0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经认定的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动漫企业</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为开发动漫产品提供的动漫脚本编撰、形象设计、背景设计、动画设计、分镜、动画制作、摄制、描线、上色、画面合成、配音、配乐、音效合成、剪辑、字幕制作、压缩转码</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面向网络动漫、手机动漫格式适配</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服务，以及在境内转让动漫版权</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包括动漫品牌、形象或者内容的授权及再授权</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0323649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电影放映服务、</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仓储服务、装卸搬运服务、收派服务和文化体育服务。</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943089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以纳入营改增试点之日前取得的有形动产为标的物提供的经营租赁服务。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在纳入营改增试点之日前签订的尚未执行完毕的有形动产租赁合同。</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31827978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00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（七）建筑服务。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以清包工方式</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提供的建筑服务，可以选择适用简易计税方法计税。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以清包工方式提供建筑服务，是指施工方不采购建筑工程所需的材料或只采购辅助材料，并收取人工费、管理费或者其他费用的建筑服务。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为甲供工程提供的建筑服务</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，可以选择适用简易计税方法计税。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甲供工程，是指全部或部分设备、材料、动力由工程发包方自行采购的建筑工程。</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402796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一般纳税人为建筑工程老项目提供的建筑服务，可以选择适用简易计税方法计税。</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建筑工程老项目，是指</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）《建筑工程施工许可证》注明的合同开工日期在</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日前的建筑工程项目；</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）未取得《建筑工程施工许可证》的，建筑工程承包合同注明的开工日期在</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日前的建筑工程项目。</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01806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一般纳税人跨县（市）提供建筑</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服务，适用一般计税方法计税的，应以取得的全部价款和价外费用为销售额计算应纳税额。纳税人应以取得的全部价款和价外费用扣除支付的分包款后的余额，按照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％的预征率在建筑服务发生地预缴税款后，向机构所在地主管税务机关进行纳税申报。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6595438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一般纳税人跨县（市）提供建筑服务，选择适用简易计税方法计税的</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，应以取得的全部价款和价外费用扣除支付的分包款后的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余额为销售额，按照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的征收率计算应纳税额。纳税人应按照上述计税方法在建筑服务发生地预缴税款后，向机构所在地主管税务机关进行纳税申报。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8092350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zh-CN" sz="2000" b="1" kern="100" spc="30" dirty="0">
                <a:solidFill>
                  <a:srgbClr val="FF0000"/>
                </a:solidFill>
                <a:latin typeface="宋体" panose="02010600030101010101" pitchFamily="2" charset="-122"/>
                <a:ea typeface="仿宋_GB2312"/>
                <a:cs typeface="Times New Roman" panose="02020603050405020304" pitchFamily="18" charset="0"/>
              </a:rPr>
              <a:t>选择适用简易计税</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试点纳税人中的小规模纳税人（以下称小规模纳税人）跨县（市）提供建筑服务，应以取得的全部价款和价外费用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扣除支付的分包款后的余额为销售额，按照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的征收率计算应纳税额。纳税人应按照上述计税方法在建筑服务发生地预缴税款后，向机构所在地主管税务机关进行纳税申报。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4037830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034776009"/>
              </p:ext>
            </p:extLst>
          </p:nvPr>
        </p:nvGraphicFramePr>
        <p:xfrm>
          <a:off x="251520" y="928670"/>
          <a:ext cx="8635275" cy="3176851"/>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r>
                        <a:rPr kumimoji="0" lang="zh-CN" altLang="zh-CN" sz="1800" b="1" kern="1200" dirty="0" smtClean="0">
                          <a:solidFill>
                            <a:schemeClr val="lt1"/>
                          </a:solidFill>
                          <a:effectLst/>
                          <a:latin typeface="+mn-lt"/>
                          <a:ea typeface="+mn-ea"/>
                          <a:cs typeface="+mn-cs"/>
                        </a:rPr>
                        <a:t>纳税人跨县（市、区）提供建筑服务</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简易计税</a:t>
                      </a:r>
                      <a:endParaRPr lang="zh-CN" altLang="en-US" dirty="0"/>
                    </a:p>
                  </a:txBody>
                  <a:tcPr/>
                </a:tc>
                <a:tc>
                  <a:txBody>
                    <a:bodyPr/>
                    <a:lstStyle/>
                    <a:p>
                      <a:r>
                        <a:rPr kumimoji="0" lang="zh-CN" altLang="zh-CN" sz="1800" b="1" kern="1200" dirty="0" smtClean="0">
                          <a:solidFill>
                            <a:schemeClr val="lt1"/>
                          </a:solidFill>
                          <a:effectLst/>
                          <a:latin typeface="+mn-lt"/>
                          <a:ea typeface="+mn-ea"/>
                          <a:cs typeface="+mn-cs"/>
                        </a:rPr>
                        <a:t>一般计税方法</a:t>
                      </a:r>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适用一般计税方法</a:t>
                      </a:r>
                      <a:endParaRPr lang="zh-CN" altLang="en-US" dirty="0"/>
                    </a:p>
                  </a:txBody>
                  <a:tcPr/>
                </a:tc>
                <a:tc>
                  <a:txBody>
                    <a:bodyPr/>
                    <a:lstStyle/>
                    <a:p>
                      <a:endParaRPr kumimoji="0" lang="en-US" altLang="zh-CN" sz="1800" kern="1200" dirty="0" smtClean="0">
                        <a:solidFill>
                          <a:schemeClr val="dk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zh-CN" sz="1800" kern="1200" dirty="0" smtClean="0">
                          <a:solidFill>
                            <a:schemeClr val="dk1"/>
                          </a:solidFill>
                          <a:effectLst/>
                          <a:latin typeface="+mn-lt"/>
                          <a:ea typeface="+mn-ea"/>
                          <a:cs typeface="+mn-cs"/>
                        </a:rPr>
                        <a:t>应预缴税款</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全部价款和价外费用</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支付的分包款</a:t>
                      </a:r>
                      <a:r>
                        <a:rPr kumimoji="0" lang="en-US" altLang="zh-CN" sz="1800" kern="1200" dirty="0" smtClean="0">
                          <a:solidFill>
                            <a:schemeClr val="dk1"/>
                          </a:solidFill>
                          <a:effectLst/>
                          <a:latin typeface="+mn-lt"/>
                          <a:ea typeface="+mn-ea"/>
                          <a:cs typeface="+mn-cs"/>
                        </a:rPr>
                        <a:t>) </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(1+11%)</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2%</a:t>
                      </a:r>
                      <a:br>
                        <a:rPr kumimoji="0" lang="en-US" altLang="zh-CN" sz="1800" kern="1200" dirty="0" smtClean="0">
                          <a:solidFill>
                            <a:schemeClr val="dk1"/>
                          </a:solidFill>
                          <a:effectLst/>
                          <a:latin typeface="+mn-lt"/>
                          <a:ea typeface="+mn-ea"/>
                          <a:cs typeface="+mn-cs"/>
                        </a:rPr>
                      </a:br>
                      <a:endParaRPr kumimoji="0" lang="en-US" altLang="zh-CN" sz="1800" kern="1200" dirty="0" smtClean="0">
                        <a:solidFill>
                          <a:schemeClr val="dk1"/>
                        </a:solidFill>
                        <a:effectLst/>
                        <a:latin typeface="+mn-lt"/>
                        <a:ea typeface="+mn-ea"/>
                        <a:cs typeface="+mn-cs"/>
                      </a:endParaRPr>
                    </a:p>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适用简易计税方法计税的，</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应预缴税款</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全部价款和价外费用</a:t>
                      </a:r>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支付的分包款</a:t>
                      </a:r>
                      <a:r>
                        <a:rPr kumimoji="0" lang="en-US" altLang="zh-CN" sz="1800" kern="1200" dirty="0" smtClean="0">
                          <a:solidFill>
                            <a:schemeClr val="dk1"/>
                          </a:solidFill>
                          <a:effectLst/>
                          <a:latin typeface="+mn-lt"/>
                          <a:ea typeface="+mn-ea"/>
                          <a:cs typeface="+mn-cs"/>
                        </a:rPr>
                        <a:t>) </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(1+3%)</a:t>
                      </a:r>
                      <a:r>
                        <a:rPr kumimoji="0" lang="zh-CN" altLang="zh-CN" sz="1800" kern="1200" dirty="0" smtClean="0">
                          <a:solidFill>
                            <a:schemeClr val="dk1"/>
                          </a:solidFill>
                          <a:effectLst/>
                          <a:latin typeface="+mn-lt"/>
                          <a:ea typeface="+mn-ea"/>
                          <a:cs typeface="+mn-cs"/>
                        </a:rPr>
                        <a:t>×</a:t>
                      </a:r>
                      <a:r>
                        <a:rPr kumimoji="0" lang="en-US" altLang="zh-CN" sz="1800" kern="1200" dirty="0" smtClean="0">
                          <a:solidFill>
                            <a:schemeClr val="dk1"/>
                          </a:solidFill>
                          <a:effectLst/>
                          <a:latin typeface="+mn-lt"/>
                          <a:ea typeface="+mn-ea"/>
                          <a:cs typeface="+mn-cs"/>
                        </a:rPr>
                        <a:t>3%</a:t>
                      </a:r>
                      <a:endParaRPr lang="zh-CN" altLang="en-US" dirty="0"/>
                    </a:p>
                  </a:txBody>
                  <a:tcPr/>
                </a:tc>
                <a:tc>
                  <a:txBody>
                    <a:bodyPr/>
                    <a:lstStyle/>
                    <a:p>
                      <a:endParaRPr lang="zh-CN" altLang="en-US" dirty="0"/>
                    </a:p>
                  </a:txBody>
                  <a:tcPr/>
                </a:tc>
              </a:tr>
            </a:tbl>
          </a:graphicData>
        </a:graphic>
      </p:graphicFrame>
    </p:spTree>
    <p:extLst>
      <p:ext uri="{BB962C8B-B14F-4D97-AF65-F5344CB8AC3E}">
        <p14:creationId xmlns:p14="http://schemas.microsoft.com/office/powerpoint/2010/main" val="5333929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algn="ctr"/>
            <a:r>
              <a:rPr lang="zh-CN" altLang="en-US" kern="0" dirty="0" smtClean="0">
                <a:solidFill>
                  <a:srgbClr val="333333"/>
                </a:solidFill>
                <a:ea typeface="微软雅黑"/>
                <a:cs typeface="宋体"/>
              </a:rPr>
              <a:t>财税</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2016</a:t>
            </a:r>
            <a:r>
              <a:rPr lang="en-US" altLang="zh-CN" kern="0" dirty="0" smtClean="0">
                <a:solidFill>
                  <a:srgbClr val="333333"/>
                </a:solidFill>
                <a:ea typeface="微软雅黑"/>
                <a:cs typeface="宋体"/>
              </a:rPr>
              <a:t>〕</a:t>
            </a:r>
            <a:r>
              <a:rPr lang="en-US" kern="0" dirty="0" smtClean="0">
                <a:solidFill>
                  <a:srgbClr val="333333"/>
                </a:solidFill>
                <a:ea typeface="微软雅黑"/>
                <a:cs typeface="宋体"/>
              </a:rPr>
              <a:t>36</a:t>
            </a:r>
            <a:r>
              <a:rPr lang="zh-CN" altLang="en-US" kern="0" dirty="0" smtClean="0">
                <a:solidFill>
                  <a:srgbClr val="333333"/>
                </a:solidFill>
                <a:ea typeface="微软雅黑"/>
                <a:cs typeface="宋体"/>
              </a:rPr>
              <a:t>号</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3209431823"/>
              </p:ext>
            </p:extLst>
          </p:nvPr>
        </p:nvGraphicFramePr>
        <p:xfrm>
          <a:off x="251521" y="963022"/>
          <a:ext cx="8635275" cy="5596983"/>
        </p:xfrm>
        <a:graphic>
          <a:graphicData uri="http://schemas.openxmlformats.org/drawingml/2006/table">
            <a:tbl>
              <a:tblPr firstRow="1" bandRow="1">
                <a:tableStyleId>{5C22544A-7EE6-4342-B048-85BDC9FD1C3A}</a:tableStyleId>
              </a:tblPr>
              <a:tblGrid>
                <a:gridCol w="2878425"/>
                <a:gridCol w="2878425"/>
                <a:gridCol w="2878425"/>
              </a:tblGrid>
              <a:tr h="435458">
                <a:tc>
                  <a:txBody>
                    <a:bodyPr/>
                    <a:lstStyle/>
                    <a:p>
                      <a:r>
                        <a:rPr kumimoji="0" lang="zh-CN" altLang="zh-CN" sz="1800" b="1" kern="1200" dirty="0" smtClean="0">
                          <a:solidFill>
                            <a:schemeClr val="lt1"/>
                          </a:solidFill>
                          <a:effectLst/>
                          <a:latin typeface="+mn-lt"/>
                          <a:ea typeface="+mn-ea"/>
                          <a:cs typeface="+mn-cs"/>
                        </a:rPr>
                        <a:t>建筑服务</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简易计税</a:t>
                      </a:r>
                      <a:endParaRPr lang="zh-CN" altLang="en-US" dirty="0"/>
                    </a:p>
                  </a:txBody>
                  <a:tcPr/>
                </a:tc>
                <a:tc>
                  <a:txBody>
                    <a:bodyPr/>
                    <a:lstStyle/>
                    <a:p>
                      <a:r>
                        <a:rPr kumimoji="0" lang="zh-CN" altLang="zh-CN" sz="1800" b="1" kern="1200" dirty="0" smtClean="0">
                          <a:solidFill>
                            <a:schemeClr val="lt1"/>
                          </a:solidFill>
                          <a:effectLst/>
                          <a:latin typeface="+mn-lt"/>
                          <a:ea typeface="+mn-ea"/>
                          <a:cs typeface="+mn-cs"/>
                        </a:rPr>
                        <a:t>一般计税方法</a:t>
                      </a:r>
                      <a:endParaRPr lang="zh-CN" altLang="en-US" dirty="0"/>
                    </a:p>
                  </a:txBody>
                  <a:tcPr/>
                </a:tc>
              </a:tr>
              <a:tr h="1073731">
                <a:tc>
                  <a:txBody>
                    <a:bodyPr/>
                    <a:lstStyle/>
                    <a:p>
                      <a:r>
                        <a:rPr kumimoji="0" lang="en-US" altLang="zh-CN" sz="1800" kern="1200" dirty="0" smtClean="0">
                          <a:solidFill>
                            <a:schemeClr val="dk1"/>
                          </a:solidFill>
                          <a:effectLst/>
                          <a:latin typeface="+mn-lt"/>
                          <a:ea typeface="+mn-ea"/>
                          <a:cs typeface="+mn-cs"/>
                        </a:rPr>
                        <a:t>.</a:t>
                      </a:r>
                      <a:r>
                        <a:rPr kumimoji="0" lang="zh-CN" altLang="zh-CN" sz="1800" kern="1200" dirty="0" smtClean="0">
                          <a:solidFill>
                            <a:schemeClr val="dk1"/>
                          </a:solidFill>
                          <a:effectLst/>
                          <a:latin typeface="+mn-lt"/>
                          <a:ea typeface="+mn-ea"/>
                          <a:cs typeface="+mn-cs"/>
                        </a:rPr>
                        <a:t>一般纳税人清包工方式</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r>
                        <a:rPr kumimoji="0" lang="en-US" altLang="zh-CN" sz="1800" kern="1200" dirty="0" smtClean="0">
                          <a:solidFill>
                            <a:schemeClr val="dk1"/>
                          </a:solidFill>
                          <a:effectLst/>
                          <a:latin typeface="+mn-lt"/>
                          <a:ea typeface="+mn-ea"/>
                          <a:cs typeface="+mn-cs"/>
                        </a:rPr>
                        <a:t>3%</a:t>
                      </a:r>
                    </a:p>
                  </a:txBody>
                  <a:tcPr/>
                </a:tc>
                <a:tc>
                  <a:txBody>
                    <a:bodyPr/>
                    <a:lstStyle/>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一般纳税人为甲供工程提供的建筑服务</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r>
                        <a:rPr kumimoji="0" lang="en-US" altLang="zh-CN" sz="1800" kern="1200" dirty="0" smtClean="0">
                          <a:solidFill>
                            <a:schemeClr val="dk1"/>
                          </a:solidFill>
                          <a:effectLst/>
                          <a:latin typeface="+mn-lt"/>
                          <a:ea typeface="+mn-ea"/>
                          <a:cs typeface="+mn-cs"/>
                        </a:rPr>
                        <a:t>3%</a:t>
                      </a:r>
                    </a:p>
                  </a:txBody>
                  <a:tcPr/>
                </a:tc>
                <a:tc>
                  <a:txBody>
                    <a:bodyPr/>
                    <a:lstStyle/>
                    <a:p>
                      <a:endParaRPr lang="zh-CN" altLang="en-US" dirty="0"/>
                    </a:p>
                  </a:txBody>
                  <a:tcPr/>
                </a:tc>
              </a:tr>
              <a:tr h="751612">
                <a:tc>
                  <a:txBody>
                    <a:bodyPr/>
                    <a:lstStyle/>
                    <a:p>
                      <a:r>
                        <a:rPr kumimoji="0" lang="zh-CN" altLang="zh-CN" sz="1800" kern="1200" dirty="0" smtClean="0">
                          <a:solidFill>
                            <a:schemeClr val="dk1"/>
                          </a:solidFill>
                          <a:effectLst/>
                          <a:latin typeface="+mn-lt"/>
                          <a:ea typeface="+mn-ea"/>
                          <a:cs typeface="+mn-cs"/>
                        </a:rPr>
                        <a:t>一般纳税人为建筑工程老项目提供的建筑服务</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a:t>
                      </a:r>
                      <a:r>
                        <a:rPr kumimoji="0" lang="en-US" altLang="zh-CN" sz="1800" kern="1200" dirty="0" smtClean="0">
                          <a:solidFill>
                            <a:schemeClr val="dk1"/>
                          </a:solidFill>
                          <a:effectLst/>
                          <a:latin typeface="+mn-lt"/>
                          <a:ea typeface="+mn-ea"/>
                          <a:cs typeface="+mn-cs"/>
                        </a:rPr>
                        <a:t>3%</a:t>
                      </a:r>
                    </a:p>
                  </a:txBody>
                  <a:tcPr/>
                </a:tc>
                <a:tc>
                  <a:txBody>
                    <a:bodyPr/>
                    <a:lstStyle/>
                    <a:p>
                      <a:endParaRPr lang="zh-CN" altLang="en-US" dirty="0"/>
                    </a:p>
                  </a:txBody>
                  <a:tcPr/>
                </a:tc>
              </a:tr>
              <a:tr h="1073731">
                <a:tc>
                  <a:txBody>
                    <a:bodyPr/>
                    <a:lstStyle/>
                    <a:p>
                      <a:r>
                        <a:rPr kumimoji="0" lang="zh-CN" altLang="zh-CN" sz="1800" kern="1200" dirty="0" smtClean="0">
                          <a:solidFill>
                            <a:schemeClr val="dk1"/>
                          </a:solidFill>
                          <a:effectLst/>
                          <a:latin typeface="+mn-lt"/>
                          <a:ea typeface="+mn-ea"/>
                          <a:cs typeface="+mn-cs"/>
                        </a:rPr>
                        <a:t>一般纳税人跨县（市）提供建筑</a:t>
                      </a:r>
                      <a:endParaRPr lang="zh-CN" altLang="en-US" dirty="0"/>
                    </a:p>
                  </a:txBody>
                  <a:tcPr/>
                </a:tc>
                <a:tc>
                  <a:txBody>
                    <a:bodyPr/>
                    <a:lstStyle/>
                    <a:p>
                      <a:r>
                        <a:rPr kumimoji="0" lang="zh-CN" altLang="zh-CN" sz="1800" kern="1200" dirty="0" smtClean="0">
                          <a:solidFill>
                            <a:schemeClr val="dk1"/>
                          </a:solidFill>
                          <a:effectLst/>
                          <a:latin typeface="+mn-lt"/>
                          <a:ea typeface="+mn-ea"/>
                          <a:cs typeface="+mn-cs"/>
                        </a:rPr>
                        <a:t>选择适用简易计税方法的</a:t>
                      </a:r>
                      <a:r>
                        <a:rPr kumimoji="0" lang="zh-CN" altLang="en-US" sz="1800" kern="1200" dirty="0" smtClean="0">
                          <a:solidFill>
                            <a:schemeClr val="dk1"/>
                          </a:solidFill>
                          <a:effectLst/>
                          <a:latin typeface="+mn-lt"/>
                          <a:ea typeface="+mn-ea"/>
                          <a:cs typeface="+mn-cs"/>
                        </a:rPr>
                        <a:t>：差额</a:t>
                      </a:r>
                      <a:r>
                        <a:rPr kumimoji="0" lang="en-US" altLang="zh-CN" sz="1800" kern="1200" dirty="0" smtClean="0">
                          <a:solidFill>
                            <a:schemeClr val="dk1"/>
                          </a:solidFill>
                          <a:effectLst/>
                          <a:latin typeface="+mn-lt"/>
                          <a:ea typeface="+mn-ea"/>
                          <a:cs typeface="+mn-cs"/>
                        </a:rPr>
                        <a:t>3%</a:t>
                      </a:r>
                      <a:r>
                        <a:rPr kumimoji="0" lang="zh-CN" altLang="zh-CN" sz="1800" kern="1200" dirty="0" smtClean="0">
                          <a:solidFill>
                            <a:schemeClr val="dk1"/>
                          </a:solidFill>
                          <a:effectLst/>
                          <a:latin typeface="+mn-lt"/>
                          <a:ea typeface="+mn-ea"/>
                          <a:cs typeface="+mn-cs"/>
                        </a:rPr>
                        <a:t>的征收率计算税额</a:t>
                      </a:r>
                      <a:r>
                        <a:rPr kumimoji="0" lang="zh-CN" altLang="en-US" sz="1800" kern="1200" dirty="0" smtClean="0">
                          <a:solidFill>
                            <a:schemeClr val="dk1"/>
                          </a:solidFill>
                          <a:effectLst/>
                          <a:latin typeface="+mn-lt"/>
                          <a:ea typeface="+mn-ea"/>
                          <a:cs typeface="+mn-cs"/>
                        </a:rPr>
                        <a:t>，发生地预缴后，回所在地申报</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800" kern="1200" dirty="0" smtClean="0">
                          <a:solidFill>
                            <a:schemeClr val="dk1"/>
                          </a:solidFill>
                          <a:effectLst/>
                          <a:latin typeface="+mn-lt"/>
                          <a:ea typeface="+mn-ea"/>
                          <a:cs typeface="+mn-cs"/>
                        </a:rPr>
                        <a:t>适用一般计税的：</a:t>
                      </a:r>
                      <a:endParaRPr kumimoji="0" lang="en-US" altLang="zh-CN" sz="180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800" kern="1200" dirty="0" smtClean="0">
                          <a:solidFill>
                            <a:schemeClr val="dk1"/>
                          </a:solidFill>
                          <a:effectLst/>
                          <a:latin typeface="+mn-lt"/>
                          <a:ea typeface="+mn-ea"/>
                          <a:cs typeface="+mn-cs"/>
                        </a:rPr>
                        <a:t>差额</a:t>
                      </a:r>
                      <a:r>
                        <a:rPr kumimoji="0" lang="en-US" altLang="zh-CN" sz="1800" kern="1200" dirty="0" smtClean="0">
                          <a:solidFill>
                            <a:schemeClr val="dk1"/>
                          </a:solidFill>
                          <a:effectLst/>
                          <a:latin typeface="+mn-lt"/>
                          <a:ea typeface="+mn-ea"/>
                          <a:cs typeface="+mn-cs"/>
                        </a:rPr>
                        <a:t>2</a:t>
                      </a:r>
                      <a:r>
                        <a:rPr kumimoji="0" lang="zh-CN" altLang="zh-CN" sz="1800" kern="1200" dirty="0" smtClean="0">
                          <a:solidFill>
                            <a:schemeClr val="dk1"/>
                          </a:solidFill>
                          <a:effectLst/>
                          <a:latin typeface="+mn-lt"/>
                          <a:ea typeface="+mn-ea"/>
                          <a:cs typeface="+mn-cs"/>
                        </a:rPr>
                        <a:t>％的预征率在建筑发生地预缴</a:t>
                      </a:r>
                      <a:r>
                        <a:rPr kumimoji="0" lang="zh-CN" altLang="en-US" sz="1800" kern="1200" dirty="0" smtClean="0">
                          <a:solidFill>
                            <a:schemeClr val="dk1"/>
                          </a:solidFill>
                          <a:effectLst/>
                          <a:latin typeface="+mn-lt"/>
                          <a:ea typeface="+mn-ea"/>
                          <a:cs typeface="+mn-cs"/>
                        </a:rPr>
                        <a:t>后，回</a:t>
                      </a:r>
                      <a:r>
                        <a:rPr kumimoji="0" lang="zh-CN" altLang="zh-CN" sz="1800" kern="1200" dirty="0" smtClean="0">
                          <a:solidFill>
                            <a:schemeClr val="dk1"/>
                          </a:solidFill>
                          <a:effectLst/>
                          <a:latin typeface="+mn-lt"/>
                          <a:ea typeface="+mn-ea"/>
                          <a:cs typeface="+mn-cs"/>
                        </a:rPr>
                        <a:t>所在地申</a:t>
                      </a:r>
                      <a:r>
                        <a:rPr kumimoji="0" lang="zh-CN" altLang="en-US" sz="1800" kern="1200" dirty="0" smtClean="0">
                          <a:solidFill>
                            <a:schemeClr val="dk1"/>
                          </a:solidFill>
                          <a:effectLst/>
                          <a:latin typeface="+mn-lt"/>
                          <a:ea typeface="+mn-ea"/>
                          <a:cs typeface="+mn-cs"/>
                        </a:rPr>
                        <a:t>报</a:t>
                      </a:r>
                      <a:endParaRPr lang="zh-CN" altLang="en-US" dirty="0" smtClean="0"/>
                    </a:p>
                  </a:txBody>
                  <a:tcPr/>
                </a:tc>
              </a:tr>
              <a:tr h="1073731">
                <a:tc>
                  <a:txBody>
                    <a:bodyPr/>
                    <a:lstStyle/>
                    <a:p>
                      <a:r>
                        <a:rPr kumimoji="0" lang="zh-CN" altLang="zh-CN" sz="1800" kern="1200" dirty="0" smtClean="0">
                          <a:solidFill>
                            <a:schemeClr val="dk1"/>
                          </a:solidFill>
                          <a:effectLst/>
                          <a:latin typeface="+mn-lt"/>
                          <a:ea typeface="+mn-ea"/>
                          <a:cs typeface="+mn-cs"/>
                        </a:rPr>
                        <a:t>小规模纳税人跨县（市）提供建筑服务</a:t>
                      </a:r>
                      <a:endParaRPr lang="zh-CN" altLang="en-US" dirty="0"/>
                    </a:p>
                  </a:txBody>
                  <a:tcPr/>
                </a:tc>
                <a:tc>
                  <a:txBody>
                    <a:bodyPr/>
                    <a:lstStyle/>
                    <a:p>
                      <a:r>
                        <a:rPr kumimoji="0" lang="zh-CN" altLang="en-US" sz="1800" kern="1200" dirty="0" smtClean="0">
                          <a:solidFill>
                            <a:schemeClr val="dk1"/>
                          </a:solidFill>
                          <a:effectLst/>
                          <a:latin typeface="+mn-lt"/>
                          <a:ea typeface="+mn-ea"/>
                          <a:cs typeface="+mn-cs"/>
                        </a:rPr>
                        <a:t>差额</a:t>
                      </a:r>
                      <a:r>
                        <a:rPr kumimoji="0" lang="en-US" altLang="zh-CN" sz="1800" kern="1200" dirty="0" smtClean="0">
                          <a:solidFill>
                            <a:schemeClr val="dk1"/>
                          </a:solidFill>
                          <a:effectLst/>
                          <a:latin typeface="+mn-lt"/>
                          <a:ea typeface="+mn-ea"/>
                          <a:cs typeface="+mn-cs"/>
                        </a:rPr>
                        <a:t>3%</a:t>
                      </a:r>
                      <a:r>
                        <a:rPr kumimoji="0" lang="zh-CN" altLang="zh-CN" sz="1800" kern="1200" dirty="0" smtClean="0">
                          <a:solidFill>
                            <a:schemeClr val="dk1"/>
                          </a:solidFill>
                          <a:effectLst/>
                          <a:latin typeface="+mn-lt"/>
                          <a:ea typeface="+mn-ea"/>
                          <a:cs typeface="+mn-cs"/>
                        </a:rPr>
                        <a:t>的征收率计算税额</a:t>
                      </a:r>
                      <a:r>
                        <a:rPr kumimoji="0" lang="zh-CN" altLang="en-US" sz="1800" kern="1200" dirty="0" smtClean="0">
                          <a:solidFill>
                            <a:schemeClr val="dk1"/>
                          </a:solidFill>
                          <a:effectLst/>
                          <a:latin typeface="+mn-lt"/>
                          <a:ea typeface="+mn-ea"/>
                          <a:cs typeface="+mn-cs"/>
                        </a:rPr>
                        <a:t>，发生地预缴后，回所在地申报</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tr>
            </a:tbl>
          </a:graphicData>
        </a:graphic>
      </p:graphicFrame>
    </p:spTree>
    <p:extLst>
      <p:ext uri="{BB962C8B-B14F-4D97-AF65-F5344CB8AC3E}">
        <p14:creationId xmlns:p14="http://schemas.microsoft.com/office/powerpoint/2010/main" val="37884883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357158" y="857232"/>
            <a:ext cx="8572560" cy="5572164"/>
          </a:xfrm>
        </p:spPr>
        <p:txBody>
          <a:bodyPr>
            <a:normAutofit fontScale="92500" lnSpcReduction="10000"/>
          </a:bodyPr>
          <a:lstStyle/>
          <a:p>
            <a:pPr algn="ctr"/>
            <a:endParaRPr lang="en-US" altLang="zh-CN" kern="0" dirty="0" smtClean="0">
              <a:solidFill>
                <a:srgbClr val="333333"/>
              </a:solidFill>
              <a:ea typeface="微软雅黑"/>
              <a:cs typeface="宋体"/>
            </a:endParaRPr>
          </a:p>
          <a:p>
            <a:r>
              <a:rPr lang="zh-CN" altLang="en-US" dirty="0" smtClean="0">
                <a:solidFill>
                  <a:schemeClr val="tx2"/>
                </a:solidFill>
                <a:latin typeface="+mj-lt"/>
                <a:ea typeface="+mj-ea"/>
                <a:cs typeface="+mj-cs"/>
              </a:rPr>
              <a:t>原有文件，相应废止：</a:t>
            </a:r>
            <a:endParaRPr lang="en-US" altLang="zh-CN" dirty="0" smtClean="0">
              <a:solidFill>
                <a:schemeClr val="tx2"/>
              </a:solidFill>
              <a:latin typeface="+mj-lt"/>
              <a:ea typeface="+mj-ea"/>
              <a:cs typeface="+mj-cs"/>
            </a:endParaRPr>
          </a:p>
          <a:p>
            <a:pPr>
              <a:buFont typeface="Wingdings" pitchFamily="2" charset="2"/>
              <a:buChar char="p"/>
            </a:pP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财政部 国家税务总局关于将铁路运输和邮政业纳入营业税改征增值税试点的通知</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（财税</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2013</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106</a:t>
            </a:r>
            <a:r>
              <a:rPr lang="zh-CN" altLang="en-US" dirty="0" smtClean="0">
                <a:solidFill>
                  <a:schemeClr val="tx2"/>
                </a:solidFill>
                <a:latin typeface="+mj-lt"/>
                <a:ea typeface="+mj-ea"/>
                <a:cs typeface="+mj-cs"/>
              </a:rPr>
              <a:t>号）</a:t>
            </a:r>
            <a:endParaRPr lang="en-US" altLang="zh-CN" dirty="0" smtClean="0">
              <a:solidFill>
                <a:schemeClr val="tx2"/>
              </a:solidFill>
              <a:latin typeface="+mj-lt"/>
              <a:ea typeface="+mj-ea"/>
              <a:cs typeface="+mj-cs"/>
            </a:endParaRPr>
          </a:p>
          <a:p>
            <a:pPr>
              <a:buFont typeface="Wingdings" pitchFamily="2" charset="2"/>
              <a:buChar char="p"/>
            </a:pP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财政部 国家税务总局关于铁路运输和邮政业营业税改征增值税试点有关政策的补充通知</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（财税</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2013</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121</a:t>
            </a:r>
            <a:r>
              <a:rPr lang="zh-CN" altLang="en-US" dirty="0" smtClean="0">
                <a:solidFill>
                  <a:schemeClr val="tx2"/>
                </a:solidFill>
                <a:latin typeface="+mj-lt"/>
                <a:ea typeface="+mj-ea"/>
                <a:cs typeface="+mj-cs"/>
              </a:rPr>
              <a:t>号）、</a:t>
            </a:r>
            <a:endParaRPr lang="en-US" altLang="zh-CN" dirty="0" smtClean="0">
              <a:solidFill>
                <a:schemeClr val="tx2"/>
              </a:solidFill>
              <a:latin typeface="+mj-lt"/>
              <a:ea typeface="+mj-ea"/>
              <a:cs typeface="+mj-cs"/>
            </a:endParaRPr>
          </a:p>
          <a:p>
            <a:pPr>
              <a:buFont typeface="Wingdings" pitchFamily="2" charset="2"/>
              <a:buChar char="p"/>
            </a:pP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财政部 国家税务总局关于将电信业纳入营业税改征增值税试点的通知</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（财税</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2014</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43</a:t>
            </a:r>
            <a:r>
              <a:rPr lang="zh-CN" altLang="en-US" dirty="0" smtClean="0">
                <a:solidFill>
                  <a:schemeClr val="tx2"/>
                </a:solidFill>
                <a:latin typeface="+mj-lt"/>
                <a:ea typeface="+mj-ea"/>
                <a:cs typeface="+mj-cs"/>
              </a:rPr>
              <a:t>号）、</a:t>
            </a:r>
            <a:endParaRPr lang="en-US" altLang="zh-CN" dirty="0" smtClean="0">
              <a:solidFill>
                <a:schemeClr val="tx2"/>
              </a:solidFill>
              <a:latin typeface="+mj-lt"/>
              <a:ea typeface="+mj-ea"/>
              <a:cs typeface="+mj-cs"/>
            </a:endParaRPr>
          </a:p>
          <a:p>
            <a:pPr>
              <a:buFont typeface="Wingdings" pitchFamily="2" charset="2"/>
              <a:buChar char="p"/>
            </a:pP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财政部 国家税务总局关于国际水路运输增值税零税率政策的补充通知</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（财税</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2014</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50</a:t>
            </a:r>
            <a:r>
              <a:rPr lang="zh-CN" altLang="en-US" dirty="0" smtClean="0">
                <a:solidFill>
                  <a:schemeClr val="tx2"/>
                </a:solidFill>
                <a:latin typeface="+mj-lt"/>
                <a:ea typeface="+mj-ea"/>
                <a:cs typeface="+mj-cs"/>
              </a:rPr>
              <a:t>号）</a:t>
            </a:r>
            <a:endParaRPr lang="en-US" altLang="zh-CN" dirty="0" smtClean="0">
              <a:solidFill>
                <a:schemeClr val="tx2"/>
              </a:solidFill>
              <a:latin typeface="+mj-lt"/>
              <a:ea typeface="+mj-ea"/>
              <a:cs typeface="+mj-cs"/>
            </a:endParaRPr>
          </a:p>
          <a:p>
            <a:pPr>
              <a:buFont typeface="Wingdings" pitchFamily="2" charset="2"/>
              <a:buChar char="p"/>
            </a:pP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财政部 国家税务总局关于影视等出口服务适用增值税零税率政策的通知</a:t>
            </a:r>
            <a:r>
              <a:rPr lang="en-US" altLang="zh-CN" dirty="0" smtClean="0">
                <a:solidFill>
                  <a:schemeClr val="tx2"/>
                </a:solidFill>
                <a:latin typeface="+mj-lt"/>
                <a:ea typeface="+mj-ea"/>
                <a:cs typeface="+mj-cs"/>
              </a:rPr>
              <a:t>》</a:t>
            </a:r>
            <a:r>
              <a:rPr lang="zh-CN" altLang="en-US" dirty="0" smtClean="0">
                <a:solidFill>
                  <a:schemeClr val="tx2"/>
                </a:solidFill>
                <a:latin typeface="+mj-lt"/>
                <a:ea typeface="+mj-ea"/>
                <a:cs typeface="+mj-cs"/>
              </a:rPr>
              <a:t>（财税</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2015</a:t>
            </a:r>
            <a:r>
              <a:rPr lang="en-US" altLang="zh-CN" dirty="0" smtClean="0">
                <a:solidFill>
                  <a:schemeClr val="tx2"/>
                </a:solidFill>
                <a:latin typeface="+mj-lt"/>
                <a:ea typeface="+mj-ea"/>
                <a:cs typeface="+mj-cs"/>
              </a:rPr>
              <a:t>〕</a:t>
            </a:r>
            <a:r>
              <a:rPr lang="en-US" altLang="en-US" dirty="0" smtClean="0">
                <a:solidFill>
                  <a:schemeClr val="tx2"/>
                </a:solidFill>
                <a:latin typeface="+mj-lt"/>
                <a:ea typeface="+mj-ea"/>
                <a:cs typeface="+mj-cs"/>
              </a:rPr>
              <a:t>118</a:t>
            </a:r>
            <a:r>
              <a:rPr lang="zh-CN" altLang="en-US" dirty="0" smtClean="0">
                <a:solidFill>
                  <a:schemeClr val="tx2"/>
                </a:solidFill>
                <a:latin typeface="+mj-lt"/>
                <a:ea typeface="+mj-ea"/>
                <a:cs typeface="+mj-cs"/>
              </a:rPr>
              <a:t>号）</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en-US" sz="2800" dirty="0" smtClean="0"/>
              <a:t>（总局</a:t>
            </a:r>
            <a:r>
              <a:rPr lang="en-US" altLang="zh-CN" sz="2800" dirty="0" smtClean="0"/>
              <a:t>2016-17</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70000" lnSpcReduction="20000"/>
          </a:bodyPr>
          <a:lstStyle/>
          <a:p>
            <a:pPr algn="ctr"/>
            <a:endParaRPr lang="en-US" altLang="zh-CN" kern="0" dirty="0" smtClean="0">
              <a:solidFill>
                <a:srgbClr val="333333"/>
              </a:solidFill>
              <a:ea typeface="微软雅黑"/>
              <a:cs typeface="宋体"/>
            </a:endParaRPr>
          </a:p>
          <a:p>
            <a:pPr indent="421640">
              <a:lnSpc>
                <a:spcPct val="150000"/>
              </a:lnSpc>
              <a:spcAft>
                <a:spcPts val="0"/>
              </a:spcAft>
            </a:pPr>
            <a:r>
              <a:rPr lang="zh-CN" altLang="zh-CN" b="1" kern="0" dirty="0">
                <a:solidFill>
                  <a:srgbClr val="333333"/>
                </a:solidFill>
                <a:ea typeface="宋体" panose="02010600030101010101" pitchFamily="2" charset="-122"/>
                <a:cs typeface="宋体" panose="02010600030101010101" pitchFamily="2" charset="-122"/>
              </a:rPr>
              <a:t>第六条</a:t>
            </a:r>
            <a:r>
              <a:rPr lang="zh-CN" altLang="zh-CN" kern="0" dirty="0">
                <a:solidFill>
                  <a:srgbClr val="333333"/>
                </a:solidFill>
                <a:ea typeface="宋体" panose="02010600030101010101" pitchFamily="2" charset="-122"/>
                <a:cs typeface="宋体" panose="02010600030101010101" pitchFamily="2" charset="-122"/>
              </a:rPr>
              <a:t> 纳税人按照上述规定从取得的全部价款和价外费用中扣除支付的分包款，应当取得符合法律、行政法规和国家税务总局规定的合法有效凭证，否则不得扣除。</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上述凭证是指：</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（一）从分包方</a:t>
            </a:r>
            <a:r>
              <a:rPr lang="zh-CN" altLang="zh-CN" kern="0" dirty="0" smtClean="0">
                <a:solidFill>
                  <a:srgbClr val="333333"/>
                </a:solidFill>
                <a:ea typeface="宋体" panose="02010600030101010101" pitchFamily="2" charset="-122"/>
                <a:cs typeface="宋体" panose="02010600030101010101" pitchFamily="2" charset="-122"/>
              </a:rPr>
              <a:t>取得的</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4</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zh-CN" kern="0" dirty="0">
                <a:solidFill>
                  <a:srgbClr val="FF0000"/>
                </a:solidFill>
                <a:ea typeface="宋体" panose="02010600030101010101" pitchFamily="2" charset="-122"/>
                <a:cs typeface="宋体" panose="02010600030101010101" pitchFamily="2" charset="-122"/>
              </a:rPr>
              <a:t>日前开具的建筑业营业税发票。</a:t>
            </a:r>
            <a:r>
              <a:rPr lang="en-US" altLang="zh-CN" kern="0" dirty="0">
                <a:solidFill>
                  <a:srgbClr val="FF0000"/>
                </a:solidFill>
                <a:ea typeface="宋体" panose="02010600030101010101" pitchFamily="2" charset="-122"/>
                <a:cs typeface="宋体" panose="02010600030101010101" pitchFamily="2" charset="-122"/>
              </a:rPr>
              <a:t/>
            </a:r>
            <a:br>
              <a:rPr lang="en-US" altLang="zh-CN" kern="0" dirty="0">
                <a:solidFill>
                  <a:srgbClr val="FF0000"/>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a:t>
            </a:r>
            <a:r>
              <a:rPr lang="zh-CN" altLang="zh-CN" kern="0" dirty="0">
                <a:solidFill>
                  <a:srgbClr val="FF0000"/>
                </a:solidFill>
                <a:ea typeface="宋体" panose="02010600030101010101" pitchFamily="2" charset="-122"/>
                <a:cs typeface="宋体" panose="02010600030101010101" pitchFamily="2" charset="-122"/>
              </a:rPr>
              <a:t>上述建筑业营业税发票在</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zh-CN" kern="0" dirty="0">
                <a:solidFill>
                  <a:srgbClr val="FF0000"/>
                </a:solidFill>
                <a:ea typeface="宋体" panose="02010600030101010101" pitchFamily="2" charset="-122"/>
                <a:cs typeface="宋体" panose="02010600030101010101" pitchFamily="2" charset="-122"/>
              </a:rPr>
              <a:t>日前可作为预缴税款的扣除凭证</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a:t>
            </a:r>
            <a:r>
              <a:rPr lang="zh-CN" altLang="zh-CN" kern="0" dirty="0">
                <a:solidFill>
                  <a:srgbClr val="FF0000"/>
                </a:solidFill>
                <a:ea typeface="宋体" panose="02010600030101010101" pitchFamily="2" charset="-122"/>
                <a:cs typeface="宋体" panose="02010600030101010101" pitchFamily="2" charset="-122"/>
              </a:rPr>
              <a:t>从分包方取得的</a:t>
            </a:r>
            <a:r>
              <a:rPr lang="en-US" altLang="zh-CN" kern="0" dirty="0">
                <a:solidFill>
                  <a:srgbClr val="FF0000"/>
                </a:solidFill>
                <a:ea typeface="宋体" panose="02010600030101010101" pitchFamily="2" charset="-122"/>
                <a:cs typeface="宋体" panose="02010600030101010101" pitchFamily="2" charset="-122"/>
              </a:rPr>
              <a:t>2016</a:t>
            </a:r>
            <a:r>
              <a:rPr lang="zh-CN" altLang="zh-CN"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zh-CN"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1</a:t>
            </a:r>
            <a:r>
              <a:rPr lang="zh-CN" altLang="zh-CN" kern="0" dirty="0">
                <a:solidFill>
                  <a:srgbClr val="FF0000"/>
                </a:solidFill>
                <a:ea typeface="宋体" panose="02010600030101010101" pitchFamily="2" charset="-122"/>
                <a:cs typeface="宋体" panose="02010600030101010101" pitchFamily="2" charset="-122"/>
              </a:rPr>
              <a:t>日后开具的，备注栏注明建筑服务发生地所在县（市、区）、项目名称的增值税发票</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（三）国家税务总局规定的其他凭证。</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972262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a:t>
            </a:r>
            <a:r>
              <a:rPr lang="zh-CN" altLang="zh-CN" sz="2800" dirty="0" smtClean="0"/>
              <a:t>规定</a:t>
            </a:r>
            <a:r>
              <a:rPr lang="zh-CN" altLang="en-US" sz="2800" dirty="0" smtClean="0"/>
              <a:t>（总局</a:t>
            </a:r>
            <a:r>
              <a:rPr lang="en-US" altLang="zh-CN" sz="2800" dirty="0" smtClean="0"/>
              <a:t>2016-17</a:t>
            </a:r>
            <a:r>
              <a:rPr lang="zh-CN" altLang="en-US" sz="2800" dirty="0" smtClean="0"/>
              <a:t>号）</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a:bodyPr>
          <a:lstStyle/>
          <a:p>
            <a:pPr algn="ctr"/>
            <a:endParaRPr lang="en-US" altLang="zh-CN" kern="0" dirty="0" smtClean="0">
              <a:solidFill>
                <a:srgbClr val="333333"/>
              </a:solidFill>
              <a:ea typeface="微软雅黑"/>
              <a:cs typeface="宋体"/>
            </a:endParaRPr>
          </a:p>
          <a:p>
            <a:pPr indent="421640">
              <a:lnSpc>
                <a:spcPct val="150000"/>
              </a:lnSpc>
              <a:spcAft>
                <a:spcPts val="0"/>
              </a:spcAft>
            </a:pPr>
            <a:r>
              <a:rPr lang="zh-CN" altLang="zh-CN" b="1" kern="0" dirty="0">
                <a:solidFill>
                  <a:srgbClr val="333333"/>
                </a:solidFill>
                <a:ea typeface="宋体" panose="02010600030101010101" pitchFamily="2" charset="-122"/>
                <a:cs typeface="宋体" panose="02010600030101010101" pitchFamily="2" charset="-122"/>
              </a:rPr>
              <a:t>　第七条</a:t>
            </a:r>
            <a:r>
              <a:rPr lang="zh-CN" altLang="zh-CN" kern="0" dirty="0">
                <a:solidFill>
                  <a:srgbClr val="333333"/>
                </a:solidFill>
                <a:ea typeface="宋体" panose="02010600030101010101" pitchFamily="2" charset="-122"/>
                <a:cs typeface="宋体" panose="02010600030101010101" pitchFamily="2" charset="-122"/>
              </a:rPr>
              <a:t> 纳税人跨县（市、区）提供建筑服务，在向建筑服务发生地主管国税机关预缴税款时，需提交以下资料：</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（一）</a:t>
            </a:r>
            <a:r>
              <a:rPr lang="zh-CN" altLang="zh-CN" kern="0" dirty="0">
                <a:solidFill>
                  <a:srgbClr val="FF0000"/>
                </a:solidFill>
                <a:ea typeface="宋体" panose="02010600030101010101" pitchFamily="2" charset="-122"/>
                <a:cs typeface="宋体" panose="02010600030101010101" pitchFamily="2" charset="-122"/>
              </a:rPr>
              <a:t>《增值税预缴税款表》</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（二）</a:t>
            </a:r>
            <a:r>
              <a:rPr lang="zh-CN" altLang="zh-CN" kern="0" dirty="0">
                <a:solidFill>
                  <a:srgbClr val="FF0000"/>
                </a:solidFill>
                <a:ea typeface="宋体" panose="02010600030101010101" pitchFamily="2" charset="-122"/>
                <a:cs typeface="宋体" panose="02010600030101010101" pitchFamily="2" charset="-122"/>
              </a:rPr>
              <a:t>与发包方签订的建筑合同原件及复印件</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（三）</a:t>
            </a:r>
            <a:r>
              <a:rPr lang="zh-CN" altLang="zh-CN" kern="0" dirty="0">
                <a:solidFill>
                  <a:srgbClr val="FF0000"/>
                </a:solidFill>
                <a:ea typeface="宋体" panose="02010600030101010101" pitchFamily="2" charset="-122"/>
                <a:cs typeface="宋体" panose="02010600030101010101" pitchFamily="2" charset="-122"/>
              </a:rPr>
              <a:t>与分包方签订的分包合同原件及复印件</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0" dirty="0">
                <a:solidFill>
                  <a:srgbClr val="333333"/>
                </a:solidFill>
                <a:ea typeface="宋体" panose="02010600030101010101" pitchFamily="2" charset="-122"/>
                <a:cs typeface="宋体" panose="02010600030101010101" pitchFamily="2" charset="-122"/>
              </a:rPr>
              <a:t>　　（四）</a:t>
            </a:r>
            <a:r>
              <a:rPr lang="zh-CN" altLang="zh-CN" kern="0" dirty="0">
                <a:solidFill>
                  <a:srgbClr val="FF0000"/>
                </a:solidFill>
                <a:ea typeface="宋体" panose="02010600030101010101" pitchFamily="2" charset="-122"/>
                <a:cs typeface="宋体" panose="02010600030101010101" pitchFamily="2" charset="-122"/>
              </a:rPr>
              <a:t>从分包方取得的发票原件及复印件</a:t>
            </a:r>
            <a:r>
              <a:rPr lang="zh-CN" altLang="zh-CN"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
            </a:r>
            <a:br>
              <a:rPr lang="en-US" altLang="zh-CN" kern="0" dirty="0">
                <a:solidFill>
                  <a:srgbClr val="333333"/>
                </a:solidFill>
                <a:ea typeface="宋体" panose="02010600030101010101" pitchFamily="2" charset="-122"/>
                <a:cs typeface="宋体" panose="02010600030101010101" pitchFamily="2" charset="-122"/>
              </a:rPr>
            </a:b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23773907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5040560"/>
          </a:xfrm>
        </p:spPr>
        <p:txBody>
          <a:bodyPr>
            <a:normAutofit fontScale="77500" lnSpcReduction="20000"/>
          </a:bodyPr>
          <a:lstStyle/>
          <a:p>
            <a:r>
              <a:rPr lang="zh-CN" altLang="en-US" kern="0" dirty="0">
                <a:solidFill>
                  <a:srgbClr val="333333"/>
                </a:solidFill>
                <a:ea typeface="宋体" panose="02010600030101010101" pitchFamily="2" charset="-122"/>
                <a:cs typeface="宋体" panose="02010600030101010101" pitchFamily="2" charset="-122"/>
              </a:rPr>
              <a:t>　二、预缴管理</a:t>
            </a:r>
          </a:p>
          <a:p>
            <a:r>
              <a:rPr lang="zh-CN" altLang="en-US" kern="0" dirty="0">
                <a:solidFill>
                  <a:srgbClr val="333333"/>
                </a:solidFill>
                <a:ea typeface="宋体" panose="02010600030101010101" pitchFamily="2" charset="-122"/>
                <a:cs typeface="宋体" panose="02010600030101010101" pitchFamily="2" charset="-122"/>
              </a:rPr>
              <a:t>　　（一）预缴登记</a:t>
            </a:r>
          </a:p>
          <a:p>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外省市纳税人在本市</a:t>
            </a:r>
            <a:r>
              <a:rPr lang="zh-CN" altLang="en-US" kern="0" dirty="0">
                <a:solidFill>
                  <a:srgbClr val="333333"/>
                </a:solidFill>
                <a:ea typeface="宋体" panose="02010600030101010101" pitchFamily="2" charset="-122"/>
                <a:cs typeface="宋体" panose="02010600030101010101" pitchFamily="2" charset="-122"/>
              </a:rPr>
              <a:t>提供建筑服务的，应在取得</a:t>
            </a:r>
            <a:r>
              <a:rPr lang="zh-CN" altLang="en-US" kern="0" dirty="0">
                <a:solidFill>
                  <a:srgbClr val="FF0000"/>
                </a:solidFill>
                <a:ea typeface="宋体" panose="02010600030101010101" pitchFamily="2" charset="-122"/>
                <a:cs typeface="宋体" panose="02010600030101010101" pitchFamily="2" charset="-122"/>
              </a:rPr>
              <a:t>外出经营管理证明</a:t>
            </a:r>
            <a:r>
              <a:rPr lang="zh-CN" altLang="en-US" kern="0" dirty="0">
                <a:solidFill>
                  <a:srgbClr val="333333"/>
                </a:solidFill>
                <a:ea typeface="宋体" panose="02010600030101010101" pitchFamily="2" charset="-122"/>
                <a:cs typeface="宋体" panose="02010600030101010101" pitchFamily="2" charset="-122"/>
              </a:rPr>
              <a:t>之日起</a:t>
            </a:r>
            <a:r>
              <a:rPr lang="en-US" altLang="zh-CN" kern="0" dirty="0">
                <a:solidFill>
                  <a:srgbClr val="333333"/>
                </a:solidFill>
                <a:ea typeface="宋体" panose="02010600030101010101" pitchFamily="2" charset="-122"/>
                <a:cs typeface="宋体" panose="02010600030101010101" pitchFamily="2" charset="-122"/>
              </a:rPr>
              <a:t>30</a:t>
            </a:r>
            <a:r>
              <a:rPr lang="zh-CN" altLang="en-US" kern="0" dirty="0">
                <a:solidFill>
                  <a:srgbClr val="333333"/>
                </a:solidFill>
                <a:ea typeface="宋体" panose="02010600030101010101" pitchFamily="2" charset="-122"/>
                <a:cs typeface="宋体" panose="02010600030101010101" pitchFamily="2" charset="-122"/>
              </a:rPr>
              <a:t>日内，到市税务登记受理处（</a:t>
            </a:r>
            <a:r>
              <a:rPr lang="zh-CN" altLang="en-US" kern="0" dirty="0">
                <a:solidFill>
                  <a:srgbClr val="FF0000"/>
                </a:solidFill>
                <a:ea typeface="宋体" panose="02010600030101010101" pitchFamily="2" charset="-122"/>
                <a:cs typeface="宋体" panose="02010600030101010101" pitchFamily="2" charset="-122"/>
              </a:rPr>
              <a:t>市税务三分局</a:t>
            </a:r>
            <a:r>
              <a:rPr lang="zh-CN" altLang="en-US" kern="0" dirty="0">
                <a:solidFill>
                  <a:srgbClr val="333333"/>
                </a:solidFill>
                <a:ea typeface="宋体" panose="02010600030101010101" pitchFamily="2" charset="-122"/>
                <a:cs typeface="宋体" panose="02010600030101010101" pitchFamily="2" charset="-122"/>
              </a:rPr>
              <a:t>）办理外埠纳税人</a:t>
            </a:r>
            <a:r>
              <a:rPr lang="zh-CN" altLang="en-US" kern="0" dirty="0">
                <a:solidFill>
                  <a:srgbClr val="FF0000"/>
                </a:solidFill>
                <a:ea typeface="宋体" panose="02010600030101010101" pitchFamily="2" charset="-122"/>
                <a:cs typeface="宋体" panose="02010600030101010101" pitchFamily="2" charset="-122"/>
              </a:rPr>
              <a:t>报验登记</a:t>
            </a:r>
            <a:r>
              <a:rPr lang="zh-CN" altLang="en-US" kern="0" dirty="0">
                <a:solidFill>
                  <a:srgbClr val="333333"/>
                </a:solidFill>
                <a:ea typeface="宋体" panose="02010600030101010101" pitchFamily="2" charset="-122"/>
                <a:cs typeface="宋体" panose="02010600030101010101" pitchFamily="2" charset="-122"/>
              </a:rPr>
              <a:t>和</a:t>
            </a:r>
            <a:r>
              <a:rPr lang="zh-CN" altLang="en-US" kern="0" dirty="0">
                <a:solidFill>
                  <a:srgbClr val="FF0000"/>
                </a:solidFill>
                <a:ea typeface="宋体" panose="02010600030101010101" pitchFamily="2" charset="-122"/>
                <a:cs typeface="宋体" panose="02010600030101010101" pitchFamily="2" charset="-122"/>
              </a:rPr>
              <a:t>建筑业项目登记</a:t>
            </a:r>
            <a:r>
              <a:rPr lang="zh-CN" altLang="en-US" kern="0" dirty="0" smtClean="0">
                <a:solidFill>
                  <a:srgbClr val="333333"/>
                </a:solidFill>
                <a:ea typeface="宋体" panose="02010600030101010101" pitchFamily="2" charset="-122"/>
                <a:cs typeface="宋体" panose="02010600030101010101" pitchFamily="2" charset="-122"/>
              </a:rPr>
              <a:t>。</a:t>
            </a:r>
            <a:endParaRPr lang="en-US" altLang="zh-CN" kern="0" dirty="0" smtClean="0">
              <a:solidFill>
                <a:srgbClr val="333333"/>
              </a:solidFill>
              <a:ea typeface="宋体" panose="02010600030101010101" pitchFamily="2" charset="-122"/>
              <a:cs typeface="宋体" panose="02010600030101010101" pitchFamily="2" charset="-122"/>
            </a:endParaRPr>
          </a:p>
          <a:p>
            <a:endParaRPr lang="zh-CN" altLang="en-US" kern="0" dirty="0">
              <a:solidFill>
                <a:srgbClr val="333333"/>
              </a:solidFill>
              <a:ea typeface="宋体" panose="02010600030101010101" pitchFamily="2" charset="-122"/>
              <a:cs typeface="宋体" panose="02010600030101010101" pitchFamily="2" charset="-122"/>
            </a:endParaRPr>
          </a:p>
          <a:p>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本市纳税人在本市跨区（县）</a:t>
            </a:r>
            <a:r>
              <a:rPr lang="zh-CN" altLang="en-US" kern="0" dirty="0">
                <a:solidFill>
                  <a:srgbClr val="333333"/>
                </a:solidFill>
                <a:ea typeface="宋体" panose="02010600030101010101" pitchFamily="2" charset="-122"/>
                <a:cs typeface="宋体" panose="02010600030101010101" pitchFamily="2" charset="-122"/>
              </a:rPr>
              <a:t>提供建筑服务，</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建筑工程施工许可证</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为</a:t>
            </a:r>
            <a:r>
              <a:rPr lang="zh-CN" altLang="en-US" kern="0" dirty="0">
                <a:solidFill>
                  <a:srgbClr val="FF0000"/>
                </a:solidFill>
                <a:ea typeface="宋体" panose="02010600030101010101" pitchFamily="2" charset="-122"/>
                <a:cs typeface="宋体" panose="02010600030101010101" pitchFamily="2" charset="-122"/>
              </a:rPr>
              <a:t>市级（或以上）</a:t>
            </a:r>
            <a:r>
              <a:rPr lang="zh-CN" altLang="en-US" kern="0" dirty="0">
                <a:solidFill>
                  <a:srgbClr val="333333"/>
                </a:solidFill>
                <a:ea typeface="宋体" panose="02010600030101010101" pitchFamily="2" charset="-122"/>
                <a:cs typeface="宋体" panose="02010600030101010101" pitchFamily="2" charset="-122"/>
              </a:rPr>
              <a:t>住房城乡建设主管部门颁发的，应在合同签订后</a:t>
            </a:r>
            <a:r>
              <a:rPr lang="en-US" altLang="zh-CN" kern="0" dirty="0">
                <a:solidFill>
                  <a:srgbClr val="333333"/>
                </a:solidFill>
                <a:ea typeface="宋体" panose="02010600030101010101" pitchFamily="2" charset="-122"/>
                <a:cs typeface="宋体" panose="02010600030101010101" pitchFamily="2" charset="-122"/>
              </a:rPr>
              <a:t>30</a:t>
            </a:r>
            <a:r>
              <a:rPr lang="zh-CN" altLang="en-US" kern="0" dirty="0">
                <a:solidFill>
                  <a:srgbClr val="333333"/>
                </a:solidFill>
                <a:ea typeface="宋体" panose="02010600030101010101" pitchFamily="2" charset="-122"/>
                <a:cs typeface="宋体" panose="02010600030101010101" pitchFamily="2" charset="-122"/>
              </a:rPr>
              <a:t>日内，到市税务登记受理处</a:t>
            </a:r>
            <a:r>
              <a:rPr lang="zh-CN" altLang="en-US" kern="0" dirty="0">
                <a:solidFill>
                  <a:srgbClr val="FF0000"/>
                </a:solidFill>
                <a:ea typeface="宋体" panose="02010600030101010101" pitchFamily="2" charset="-122"/>
                <a:cs typeface="宋体" panose="02010600030101010101" pitchFamily="2" charset="-122"/>
              </a:rPr>
              <a:t>（市税务三分局）</a:t>
            </a:r>
            <a:r>
              <a:rPr lang="zh-CN" altLang="en-US" kern="0" dirty="0">
                <a:solidFill>
                  <a:srgbClr val="333333"/>
                </a:solidFill>
                <a:ea typeface="宋体" panose="02010600030101010101" pitchFamily="2" charset="-122"/>
                <a:cs typeface="宋体" panose="02010600030101010101" pitchFamily="2" charset="-122"/>
              </a:rPr>
              <a:t>办理纳税人报验登记和建筑业项目登记</a:t>
            </a:r>
            <a:r>
              <a:rPr lang="zh-CN" altLang="en-US" kern="0" dirty="0" smtClean="0">
                <a:solidFill>
                  <a:srgbClr val="333333"/>
                </a:solidFill>
                <a:ea typeface="宋体" panose="02010600030101010101" pitchFamily="2" charset="-122"/>
                <a:cs typeface="宋体" panose="02010600030101010101" pitchFamily="2" charset="-122"/>
              </a:rPr>
              <a:t>。</a:t>
            </a:r>
            <a:endParaRPr lang="en-US" altLang="zh-CN" kern="0" dirty="0" smtClean="0">
              <a:solidFill>
                <a:srgbClr val="333333"/>
              </a:solidFill>
              <a:ea typeface="宋体" panose="02010600030101010101" pitchFamily="2" charset="-122"/>
              <a:cs typeface="宋体" panose="02010600030101010101" pitchFamily="2" charset="-122"/>
            </a:endParaRPr>
          </a:p>
          <a:p>
            <a:endParaRPr lang="zh-CN" altLang="en-US" kern="0" dirty="0">
              <a:solidFill>
                <a:srgbClr val="333333"/>
              </a:solidFill>
              <a:ea typeface="宋体" panose="02010600030101010101" pitchFamily="2" charset="-122"/>
              <a:cs typeface="宋体" panose="02010600030101010101" pitchFamily="2" charset="-122"/>
            </a:endParaRPr>
          </a:p>
          <a:p>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本市纳税人在本市跨区（县）</a:t>
            </a:r>
            <a:r>
              <a:rPr lang="zh-CN" altLang="en-US" kern="0" dirty="0">
                <a:solidFill>
                  <a:srgbClr val="333333"/>
                </a:solidFill>
                <a:ea typeface="宋体" panose="02010600030101010101" pitchFamily="2" charset="-122"/>
                <a:cs typeface="宋体" panose="02010600030101010101" pitchFamily="2" charset="-122"/>
              </a:rPr>
              <a:t>提供建筑服务，</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建筑工程施工许可证</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为</a:t>
            </a:r>
            <a:r>
              <a:rPr lang="zh-CN" altLang="en-US" kern="0" dirty="0">
                <a:solidFill>
                  <a:srgbClr val="FF0000"/>
                </a:solidFill>
                <a:ea typeface="宋体" panose="02010600030101010101" pitchFamily="2" charset="-122"/>
                <a:cs typeface="宋体" panose="02010600030101010101" pitchFamily="2" charset="-122"/>
              </a:rPr>
              <a:t>区级</a:t>
            </a:r>
            <a:r>
              <a:rPr lang="zh-CN" altLang="en-US" kern="0" dirty="0">
                <a:solidFill>
                  <a:srgbClr val="333333"/>
                </a:solidFill>
                <a:ea typeface="宋体" panose="02010600030101010101" pitchFamily="2" charset="-122"/>
                <a:cs typeface="宋体" panose="02010600030101010101" pitchFamily="2" charset="-122"/>
              </a:rPr>
              <a:t>住房城乡建设主管部门颁发或按规定无需取得建筑工程施工许可证的，应在合同签订后</a:t>
            </a:r>
            <a:r>
              <a:rPr lang="en-US" altLang="zh-CN" kern="0" dirty="0">
                <a:solidFill>
                  <a:srgbClr val="333333"/>
                </a:solidFill>
                <a:ea typeface="宋体" panose="02010600030101010101" pitchFamily="2" charset="-122"/>
                <a:cs typeface="宋体" panose="02010600030101010101" pitchFamily="2" charset="-122"/>
              </a:rPr>
              <a:t>30</a:t>
            </a:r>
            <a:r>
              <a:rPr lang="zh-CN" altLang="en-US" kern="0" dirty="0">
                <a:solidFill>
                  <a:srgbClr val="333333"/>
                </a:solidFill>
                <a:ea typeface="宋体" panose="02010600030101010101" pitchFamily="2" charset="-122"/>
                <a:cs typeface="宋体" panose="02010600030101010101" pitchFamily="2" charset="-122"/>
              </a:rPr>
              <a:t>日内，到</a:t>
            </a:r>
            <a:r>
              <a:rPr lang="zh-CN" altLang="en-US" kern="0" dirty="0">
                <a:solidFill>
                  <a:srgbClr val="FF0000"/>
                </a:solidFill>
                <a:ea typeface="宋体" panose="02010600030101010101" pitchFamily="2" charset="-122"/>
                <a:cs typeface="宋体" panose="02010600030101010101" pitchFamily="2" charset="-122"/>
              </a:rPr>
              <a:t>建筑服务发生地</a:t>
            </a:r>
            <a:r>
              <a:rPr lang="zh-CN" altLang="en-US" kern="0" dirty="0">
                <a:solidFill>
                  <a:srgbClr val="333333"/>
                </a:solidFill>
                <a:ea typeface="宋体" panose="02010600030101010101" pitchFamily="2" charset="-122"/>
                <a:cs typeface="宋体" panose="02010600030101010101" pitchFamily="2" charset="-122"/>
              </a:rPr>
              <a:t>主管税务机关办理纳税人</a:t>
            </a:r>
            <a:r>
              <a:rPr lang="zh-CN" altLang="en-US" kern="0" dirty="0">
                <a:solidFill>
                  <a:srgbClr val="FF0000"/>
                </a:solidFill>
                <a:ea typeface="宋体" panose="02010600030101010101" pitchFamily="2" charset="-122"/>
                <a:cs typeface="宋体" panose="02010600030101010101" pitchFamily="2" charset="-122"/>
              </a:rPr>
              <a:t>报验登记</a:t>
            </a:r>
            <a:r>
              <a:rPr lang="zh-CN" altLang="en-US" kern="0" dirty="0">
                <a:solidFill>
                  <a:srgbClr val="333333"/>
                </a:solidFill>
                <a:ea typeface="宋体" panose="02010600030101010101" pitchFamily="2" charset="-122"/>
                <a:cs typeface="宋体" panose="02010600030101010101" pitchFamily="2" charset="-122"/>
              </a:rPr>
              <a:t>和</a:t>
            </a:r>
            <a:r>
              <a:rPr lang="zh-CN" altLang="en-US" kern="0" dirty="0">
                <a:solidFill>
                  <a:srgbClr val="FF0000"/>
                </a:solidFill>
                <a:ea typeface="宋体" panose="02010600030101010101" pitchFamily="2" charset="-122"/>
                <a:cs typeface="宋体" panose="02010600030101010101" pitchFamily="2" charset="-122"/>
              </a:rPr>
              <a:t>建筑业项目登记</a:t>
            </a:r>
            <a:r>
              <a:rPr lang="zh-CN" altLang="en-US" kern="0" dirty="0">
                <a:solidFill>
                  <a:srgbClr val="333333"/>
                </a:solidFill>
                <a:ea typeface="宋体" panose="02010600030101010101" pitchFamily="2" charset="-122"/>
                <a:cs typeface="宋体" panose="02010600030101010101" pitchFamily="2" charset="-122"/>
              </a:rPr>
              <a:t>。</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87868377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92500" lnSpcReduction="20000"/>
          </a:bodyPr>
          <a:lstStyle/>
          <a:p>
            <a:r>
              <a:rPr lang="zh-CN" altLang="en-US" kern="0" dirty="0">
                <a:solidFill>
                  <a:srgbClr val="333333"/>
                </a:solidFill>
                <a:ea typeface="微软雅黑"/>
                <a:cs typeface="宋体"/>
              </a:rPr>
              <a:t>　（二）预缴登记需提供的资料</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1.</a:t>
            </a:r>
            <a:r>
              <a:rPr lang="zh-CN" altLang="en-US" kern="0" dirty="0">
                <a:solidFill>
                  <a:srgbClr val="FF0000"/>
                </a:solidFill>
                <a:ea typeface="微软雅黑"/>
                <a:cs typeface="宋体"/>
              </a:rPr>
              <a:t>报验登记需提供的资料</a:t>
            </a:r>
            <a:r>
              <a:rPr lang="zh-CN" altLang="en-US" kern="0" dirty="0">
                <a:solidFill>
                  <a:srgbClr val="333333"/>
                </a:solidFill>
                <a:ea typeface="微软雅黑"/>
                <a:cs typeface="宋体"/>
              </a:rPr>
              <a:t>：</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）外出经营管理证明原件及复印件（仅外省市纳税人来本市提供建筑服务适用）；</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2</a:t>
            </a:r>
            <a:r>
              <a:rPr lang="zh-CN" altLang="en-US" kern="0" dirty="0">
                <a:solidFill>
                  <a:srgbClr val="333333"/>
                </a:solidFill>
                <a:ea typeface="微软雅黑"/>
                <a:cs typeface="宋体"/>
              </a:rPr>
              <a:t>）税务登记证或社会信用登记证（三证合一）副本。</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2.</a:t>
            </a:r>
            <a:r>
              <a:rPr lang="zh-CN" altLang="en-US" kern="0" dirty="0">
                <a:solidFill>
                  <a:srgbClr val="FF0000"/>
                </a:solidFill>
                <a:ea typeface="微软雅黑"/>
                <a:cs typeface="宋体"/>
              </a:rPr>
              <a:t>项目登记需提供的资料</a:t>
            </a:r>
            <a:r>
              <a:rPr lang="zh-CN" altLang="en-US" kern="0" dirty="0">
                <a:solidFill>
                  <a:srgbClr val="333333"/>
                </a:solidFill>
                <a:ea typeface="微软雅黑"/>
                <a:cs typeface="宋体"/>
              </a:rPr>
              <a:t>：</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1</a:t>
            </a:r>
            <a:r>
              <a:rPr lang="zh-CN" altLang="en-US" kern="0" dirty="0">
                <a:solidFill>
                  <a:srgbClr val="333333"/>
                </a:solidFill>
                <a:ea typeface="微软雅黑"/>
                <a:cs typeface="宋体"/>
              </a:rPr>
              <a:t>）</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建筑工程项目情况登记表</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（详见附件）；</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2</a:t>
            </a:r>
            <a:r>
              <a:rPr lang="zh-CN" altLang="en-US" kern="0" dirty="0">
                <a:solidFill>
                  <a:srgbClr val="333333"/>
                </a:solidFill>
                <a:ea typeface="微软雅黑"/>
                <a:cs typeface="宋体"/>
              </a:rPr>
              <a:t>）建筑工程施工合同原件及复印件；</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3</a:t>
            </a:r>
            <a:r>
              <a:rPr lang="zh-CN" altLang="en-US" kern="0" dirty="0">
                <a:solidFill>
                  <a:srgbClr val="333333"/>
                </a:solidFill>
                <a:ea typeface="微软雅黑"/>
                <a:cs typeface="宋体"/>
              </a:rPr>
              <a:t>）</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建筑工程施工许可证</a:t>
            </a:r>
            <a:r>
              <a:rPr lang="en-US" altLang="zh-CN" kern="0" dirty="0">
                <a:solidFill>
                  <a:srgbClr val="333333"/>
                </a:solidFill>
                <a:ea typeface="微软雅黑"/>
                <a:cs typeface="宋体"/>
              </a:rPr>
              <a:t>》</a:t>
            </a:r>
            <a:r>
              <a:rPr lang="zh-CN" altLang="en-US" kern="0" dirty="0">
                <a:solidFill>
                  <a:srgbClr val="333333"/>
                </a:solidFill>
                <a:ea typeface="微软雅黑"/>
                <a:cs typeface="宋体"/>
              </a:rPr>
              <a:t>原件及复印件（按规定无需办理许可证的无需提供）；</a:t>
            </a:r>
          </a:p>
          <a:p>
            <a:r>
              <a:rPr lang="zh-CN" altLang="en-US" kern="0" dirty="0">
                <a:solidFill>
                  <a:srgbClr val="333333"/>
                </a:solidFill>
                <a:ea typeface="微软雅黑"/>
                <a:cs typeface="宋体"/>
              </a:rPr>
              <a:t>　　（</a:t>
            </a:r>
            <a:r>
              <a:rPr lang="en-US" altLang="zh-CN" kern="0" dirty="0">
                <a:solidFill>
                  <a:srgbClr val="333333"/>
                </a:solidFill>
                <a:ea typeface="微软雅黑"/>
                <a:cs typeface="宋体"/>
              </a:rPr>
              <a:t>4</a:t>
            </a:r>
            <a:r>
              <a:rPr lang="zh-CN" altLang="en-US" kern="0" dirty="0">
                <a:solidFill>
                  <a:srgbClr val="333333"/>
                </a:solidFill>
                <a:ea typeface="微软雅黑"/>
                <a:cs typeface="宋体"/>
              </a:rPr>
              <a:t>）税务登记证或社会信用登记证（三证合一）副本。</a:t>
            </a:r>
          </a:p>
        </p:txBody>
      </p:sp>
    </p:spTree>
    <p:extLst>
      <p:ext uri="{BB962C8B-B14F-4D97-AF65-F5344CB8AC3E}">
        <p14:creationId xmlns:p14="http://schemas.microsoft.com/office/powerpoint/2010/main" val="111594895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92500" lnSpcReduction="20000"/>
          </a:bodyPr>
          <a:lstStyle/>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（三）预缴方法</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纳税人预缴税款，应按项目填写</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增值税预缴税款表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，向建筑服务所在地主管税务机关办理预缴申报并缴纳税款。</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（四）预缴需提交的资料</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纳税人跨区（县）提供建筑服务，在向建筑服务发生地主管税务机关预缴税款时，需提交以下资料：</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1</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增值税预缴税款表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2</a:t>
            </a:r>
            <a:r>
              <a:rPr lang="zh-CN" altLang="en-US" kern="0" dirty="0">
                <a:solidFill>
                  <a:srgbClr val="333333"/>
                </a:solidFill>
                <a:ea typeface="宋体" panose="02010600030101010101" pitchFamily="2" charset="-122"/>
                <a:cs typeface="宋体" panose="02010600030101010101" pitchFamily="2" charset="-122"/>
              </a:rPr>
              <a:t>）与发包方签订的建筑合同原件及复印件；</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3</a:t>
            </a:r>
            <a:r>
              <a:rPr lang="zh-CN" altLang="en-US" kern="0" dirty="0">
                <a:solidFill>
                  <a:srgbClr val="333333"/>
                </a:solidFill>
                <a:ea typeface="宋体" panose="02010600030101010101" pitchFamily="2" charset="-122"/>
                <a:cs typeface="宋体" panose="02010600030101010101" pitchFamily="2" charset="-122"/>
              </a:rPr>
              <a:t>）与分包方签订的分包合同原件及复印件；</a:t>
            </a:r>
          </a:p>
          <a:p>
            <a:pPr algn="just">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4</a:t>
            </a:r>
            <a:r>
              <a:rPr lang="zh-CN" altLang="en-US" kern="0" dirty="0">
                <a:solidFill>
                  <a:srgbClr val="333333"/>
                </a:solidFill>
                <a:ea typeface="宋体" panose="02010600030101010101" pitchFamily="2" charset="-122"/>
                <a:cs typeface="宋体" panose="02010600030101010101" pitchFamily="2" charset="-122"/>
              </a:rPr>
              <a:t>）从分包方取得的发票原件及复印件。</a:t>
            </a:r>
          </a:p>
        </p:txBody>
      </p:sp>
    </p:spTree>
    <p:extLst>
      <p:ext uri="{BB962C8B-B14F-4D97-AF65-F5344CB8AC3E}">
        <p14:creationId xmlns:p14="http://schemas.microsoft.com/office/powerpoint/2010/main" val="18111662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62500" lnSpcReduction="200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r>
              <a:rPr lang="zh-CN" altLang="en-US" kern="0" dirty="0">
                <a:solidFill>
                  <a:srgbClr val="333333"/>
                </a:solidFill>
                <a:ea typeface="宋体" panose="02010600030101010101" pitchFamily="2" charset="-122"/>
                <a:cs typeface="宋体" panose="02010600030101010101" pitchFamily="2" charset="-122"/>
              </a:rPr>
              <a:t>　（五）预缴税款计算</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纳税人应按照建筑服务项目区分简易计税和一般计税方法，按项目单独计算应预缴税额，分别预缴。</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1</a:t>
            </a:r>
            <a:r>
              <a:rPr lang="en-US" altLang="zh-CN" kern="0" dirty="0">
                <a:solidFill>
                  <a:srgbClr val="FF0000"/>
                </a:solidFill>
                <a:ea typeface="宋体" panose="02010600030101010101" pitchFamily="2" charset="-122"/>
                <a:cs typeface="宋体" panose="02010600030101010101" pitchFamily="2" charset="-122"/>
              </a:rPr>
              <a:t>.</a:t>
            </a:r>
            <a:r>
              <a:rPr lang="zh-CN" altLang="en-US" b="1" kern="0" dirty="0">
                <a:solidFill>
                  <a:srgbClr val="FF0000"/>
                </a:solidFill>
                <a:ea typeface="宋体" panose="02010600030101010101" pitchFamily="2" charset="-122"/>
                <a:cs typeface="宋体" panose="02010600030101010101" pitchFamily="2" charset="-122"/>
              </a:rPr>
              <a:t>适用一般计税方法计税的，应预缴税款</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（全部价款和价外费用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支付的分包款） </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1+11%</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×2%</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2.</a:t>
            </a:r>
            <a:r>
              <a:rPr lang="zh-CN" altLang="en-US" b="1" kern="0" dirty="0">
                <a:solidFill>
                  <a:srgbClr val="FF0000"/>
                </a:solidFill>
                <a:ea typeface="宋体" panose="02010600030101010101" pitchFamily="2" charset="-122"/>
                <a:cs typeface="宋体" panose="02010600030101010101" pitchFamily="2" charset="-122"/>
              </a:rPr>
              <a:t>适用简易计税方法计税的，应预缴税款</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（全部价款和价外费用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支付的分包款） </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1+3%</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×3%</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纳税人按项目计算预缴税款时，如取得的全部价款和价外费用扣除支付的分包款后的余额为负数的，仍需填写</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增值税预缴税款表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进行预缴申报，余额可结转下次预缴时作为扣除项目继续扣除。</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731998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55000" lnSpcReduction="20000"/>
          </a:bodyPr>
          <a:lstStyle/>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三、申报管理</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（一）应纳税额的计算</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1. </a:t>
            </a:r>
            <a:r>
              <a:rPr lang="zh-CN" altLang="en-US" b="1" kern="0" dirty="0">
                <a:solidFill>
                  <a:srgbClr val="FF0000"/>
                </a:solidFill>
                <a:ea typeface="宋体" panose="02010600030101010101" pitchFamily="2" charset="-122"/>
                <a:cs typeface="宋体" panose="02010600030101010101" pitchFamily="2" charset="-122"/>
              </a:rPr>
              <a:t>适用一般计税方法计税的</a:t>
            </a:r>
            <a:r>
              <a:rPr lang="zh-CN" altLang="en-US" kern="0" dirty="0">
                <a:solidFill>
                  <a:srgbClr val="333333"/>
                </a:solidFill>
                <a:ea typeface="宋体" panose="02010600030101010101" pitchFamily="2" charset="-122"/>
                <a:cs typeface="宋体" panose="02010600030101010101" pitchFamily="2" charset="-122"/>
              </a:rPr>
              <a:t>，应以取得的全部价款和价外费用为销售额，按照</a:t>
            </a:r>
            <a:r>
              <a:rPr lang="en-US" altLang="zh-CN" kern="0" dirty="0">
                <a:solidFill>
                  <a:srgbClr val="333333"/>
                </a:solidFill>
                <a:ea typeface="宋体" panose="02010600030101010101" pitchFamily="2" charset="-122"/>
                <a:cs typeface="宋体" panose="02010600030101010101" pitchFamily="2" charset="-122"/>
              </a:rPr>
              <a:t>11%</a:t>
            </a:r>
            <a:r>
              <a:rPr lang="zh-CN" altLang="en-US" kern="0" dirty="0">
                <a:solidFill>
                  <a:srgbClr val="333333"/>
                </a:solidFill>
                <a:ea typeface="宋体" panose="02010600030101010101" pitchFamily="2" charset="-122"/>
                <a:cs typeface="宋体" panose="02010600030101010101" pitchFamily="2" charset="-122"/>
              </a:rPr>
              <a:t>的税率计算应纳税额。</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应纳税额</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全部价款和价外费用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1+11%</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×11%—</a:t>
            </a:r>
            <a:r>
              <a:rPr lang="zh-CN" altLang="en-US" kern="0" dirty="0">
                <a:solidFill>
                  <a:srgbClr val="333333"/>
                </a:solidFill>
                <a:ea typeface="宋体" panose="02010600030101010101" pitchFamily="2" charset="-122"/>
                <a:cs typeface="宋体" panose="02010600030101010101" pitchFamily="2" charset="-122"/>
              </a:rPr>
              <a:t>进项税额</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2. </a:t>
            </a:r>
            <a:r>
              <a:rPr lang="zh-CN" altLang="en-US" kern="0" dirty="0">
                <a:solidFill>
                  <a:srgbClr val="FF0000"/>
                </a:solidFill>
                <a:ea typeface="宋体" panose="02010600030101010101" pitchFamily="2" charset="-122"/>
                <a:cs typeface="宋体" panose="02010600030101010101" pitchFamily="2" charset="-122"/>
              </a:rPr>
              <a:t>一般纳税人跨区（县）提供建筑服务，选择适用简易计税方法计税的</a:t>
            </a:r>
            <a:r>
              <a:rPr lang="zh-CN" altLang="en-US" kern="0" dirty="0">
                <a:solidFill>
                  <a:srgbClr val="333333"/>
                </a:solidFill>
                <a:ea typeface="宋体" panose="02010600030101010101" pitchFamily="2" charset="-122"/>
                <a:cs typeface="宋体" panose="02010600030101010101" pitchFamily="2" charset="-122"/>
              </a:rPr>
              <a:t>，应以取得的全部价款和价外费用扣除支付的分包款后的余额为销售额，按照</a:t>
            </a:r>
            <a:r>
              <a:rPr lang="en-US" altLang="zh-CN" kern="0" dirty="0">
                <a:solidFill>
                  <a:srgbClr val="333333"/>
                </a:solidFill>
                <a:ea typeface="宋体" panose="02010600030101010101" pitchFamily="2" charset="-122"/>
                <a:cs typeface="宋体" panose="02010600030101010101" pitchFamily="2" charset="-122"/>
              </a:rPr>
              <a:t>3%</a:t>
            </a:r>
            <a:r>
              <a:rPr lang="zh-CN" altLang="en-US" kern="0" dirty="0">
                <a:solidFill>
                  <a:srgbClr val="333333"/>
                </a:solidFill>
                <a:ea typeface="宋体" panose="02010600030101010101" pitchFamily="2" charset="-122"/>
                <a:cs typeface="宋体" panose="02010600030101010101" pitchFamily="2" charset="-122"/>
              </a:rPr>
              <a:t>的征收率计算应纳税额。</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应纳税额</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（全部价款和价外费用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支付的分包款）</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1+3%</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×3%</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en-US" altLang="zh-CN" kern="0" dirty="0">
                <a:solidFill>
                  <a:srgbClr val="333333"/>
                </a:solidFill>
                <a:ea typeface="宋体" panose="02010600030101010101" pitchFamily="2" charset="-122"/>
                <a:cs typeface="宋体" panose="02010600030101010101" pitchFamily="2" charset="-122"/>
              </a:rPr>
              <a:t>3</a:t>
            </a:r>
            <a:r>
              <a:rPr lang="en-US" altLang="zh-CN" kern="0" dirty="0">
                <a:solidFill>
                  <a:srgbClr val="FF0000"/>
                </a:solidFill>
                <a:ea typeface="宋体" panose="02010600030101010101" pitchFamily="2" charset="-122"/>
                <a:cs typeface="宋体" panose="02010600030101010101" pitchFamily="2" charset="-122"/>
              </a:rPr>
              <a:t>.</a:t>
            </a:r>
            <a:r>
              <a:rPr lang="zh-CN" altLang="en-US" kern="0" dirty="0">
                <a:solidFill>
                  <a:srgbClr val="FF0000"/>
                </a:solidFill>
                <a:ea typeface="宋体" panose="02010600030101010101" pitchFamily="2" charset="-122"/>
                <a:cs typeface="宋体" panose="02010600030101010101" pitchFamily="2" charset="-122"/>
              </a:rPr>
              <a:t>小规模纳税人跨区（县）提供建筑服务</a:t>
            </a:r>
            <a:r>
              <a:rPr lang="zh-CN" altLang="en-US" kern="0" dirty="0">
                <a:solidFill>
                  <a:srgbClr val="333333"/>
                </a:solidFill>
                <a:ea typeface="宋体" panose="02010600030101010101" pitchFamily="2" charset="-122"/>
                <a:cs typeface="宋体" panose="02010600030101010101" pitchFamily="2" charset="-122"/>
              </a:rPr>
              <a:t>，应以取得的全部价款和价外费用扣除支付的分包款后的余额为销售额，按照</a:t>
            </a:r>
            <a:r>
              <a:rPr lang="en-US" altLang="zh-CN" kern="0" dirty="0">
                <a:solidFill>
                  <a:srgbClr val="333333"/>
                </a:solidFill>
                <a:ea typeface="宋体" panose="02010600030101010101" pitchFamily="2" charset="-122"/>
                <a:cs typeface="宋体" panose="02010600030101010101" pitchFamily="2" charset="-122"/>
              </a:rPr>
              <a:t>3%</a:t>
            </a:r>
            <a:r>
              <a:rPr lang="zh-CN" altLang="en-US" kern="0" dirty="0">
                <a:solidFill>
                  <a:srgbClr val="333333"/>
                </a:solidFill>
                <a:ea typeface="宋体" panose="02010600030101010101" pitchFamily="2" charset="-122"/>
                <a:cs typeface="宋体" panose="02010600030101010101" pitchFamily="2" charset="-122"/>
              </a:rPr>
              <a:t>的征收率计算应纳税额。</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应纳税额</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（全部价款和价外费用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支付的分包款） </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1+3%</a:t>
            </a:r>
            <a:r>
              <a:rPr lang="zh-CN" altLang="en-US" kern="0" dirty="0">
                <a:solidFill>
                  <a:srgbClr val="333333"/>
                </a:solidFill>
                <a:ea typeface="宋体" panose="02010600030101010101" pitchFamily="2" charset="-122"/>
                <a:cs typeface="宋体" panose="02010600030101010101" pitchFamily="2" charset="-122"/>
              </a:rPr>
              <a:t>）</a:t>
            </a:r>
            <a:r>
              <a:rPr lang="en-US" altLang="zh-CN" kern="0" dirty="0">
                <a:solidFill>
                  <a:srgbClr val="333333"/>
                </a:solidFill>
                <a:ea typeface="宋体" panose="02010600030101010101" pitchFamily="2" charset="-122"/>
                <a:cs typeface="宋体" panose="02010600030101010101" pitchFamily="2" charset="-122"/>
              </a:rPr>
              <a:t>×3%</a:t>
            </a:r>
          </a:p>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7361949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412776"/>
            <a:ext cx="8635276" cy="4464496"/>
          </a:xfrm>
        </p:spPr>
        <p:txBody>
          <a:bodyPr>
            <a:normAutofit/>
          </a:bodyPr>
          <a:lstStyle/>
          <a:p>
            <a:r>
              <a:rPr lang="zh-CN" altLang="en-US" kern="0" dirty="0">
                <a:solidFill>
                  <a:srgbClr val="333333"/>
                </a:solidFill>
                <a:ea typeface="宋体" panose="02010600030101010101" pitchFamily="2" charset="-122"/>
                <a:cs typeface="宋体" panose="02010600030101010101" pitchFamily="2" charset="-122"/>
              </a:rPr>
              <a:t>　　（二）纳税申报税款的抵减</a:t>
            </a:r>
          </a:p>
          <a:p>
            <a:r>
              <a:rPr lang="zh-CN" altLang="en-US" kern="0" dirty="0">
                <a:solidFill>
                  <a:srgbClr val="333333"/>
                </a:solidFill>
                <a:ea typeface="宋体" panose="02010600030101010101" pitchFamily="2" charset="-122"/>
                <a:cs typeface="宋体" panose="02010600030101010101" pitchFamily="2" charset="-122"/>
              </a:rPr>
              <a:t>　　纳税人跨区（县）提供建筑服务，向建筑服务发生地主管税务机关预缴的增值税税款，可以在当期增值税应纳税额中抵减，抵减不完的，结转下期继续抵减。</a:t>
            </a:r>
          </a:p>
          <a:p>
            <a:r>
              <a:rPr lang="zh-CN" altLang="en-US" kern="0" dirty="0">
                <a:solidFill>
                  <a:srgbClr val="333333"/>
                </a:solidFill>
                <a:ea typeface="宋体" panose="02010600030101010101" pitchFamily="2" charset="-122"/>
                <a:cs typeface="宋体" panose="02010600030101010101" pitchFamily="2" charset="-122"/>
              </a:rPr>
              <a:t>　　纳税人以预缴税款抵减应纳税额，应以完税凭证作为合法有效凭证。</a:t>
            </a:r>
          </a:p>
          <a:p>
            <a:r>
              <a:rPr lang="zh-CN" altLang="en-US" kern="0" dirty="0">
                <a:solidFill>
                  <a:srgbClr val="333333"/>
                </a:solidFill>
                <a:ea typeface="宋体" panose="02010600030101010101" pitchFamily="2" charset="-122"/>
                <a:cs typeface="宋体" panose="02010600030101010101" pitchFamily="2" charset="-122"/>
              </a:rPr>
              <a:t>　　</a:t>
            </a:r>
            <a:r>
              <a:rPr lang="zh-CN" altLang="en-US" b="1" kern="0" dirty="0">
                <a:solidFill>
                  <a:srgbClr val="FF0000"/>
                </a:solidFill>
                <a:ea typeface="宋体" panose="02010600030101010101" pitchFamily="2" charset="-122"/>
                <a:cs typeface="宋体" panose="02010600030101010101" pitchFamily="2" charset="-122"/>
              </a:rPr>
              <a:t>本期实际应缴税额</a:t>
            </a:r>
            <a:r>
              <a:rPr lang="en-US" altLang="zh-CN" b="1" kern="0" dirty="0">
                <a:solidFill>
                  <a:srgbClr val="FF0000"/>
                </a:solidFill>
                <a:ea typeface="宋体" panose="02010600030101010101" pitchFamily="2" charset="-122"/>
                <a:cs typeface="宋体" panose="02010600030101010101" pitchFamily="2" charset="-122"/>
              </a:rPr>
              <a:t>=</a:t>
            </a:r>
            <a:r>
              <a:rPr lang="zh-CN" altLang="en-US" b="1" kern="0" dirty="0">
                <a:solidFill>
                  <a:srgbClr val="FF0000"/>
                </a:solidFill>
                <a:ea typeface="宋体" panose="02010600030101010101" pitchFamily="2" charset="-122"/>
                <a:cs typeface="宋体" panose="02010600030101010101" pitchFamily="2" charset="-122"/>
              </a:rPr>
              <a:t>本期应纳税额</a:t>
            </a:r>
            <a:r>
              <a:rPr lang="en-US" altLang="zh-CN" b="1" kern="0" dirty="0">
                <a:solidFill>
                  <a:srgbClr val="FF0000"/>
                </a:solidFill>
                <a:ea typeface="宋体" panose="02010600030101010101" pitchFamily="2" charset="-122"/>
                <a:cs typeface="宋体" panose="02010600030101010101" pitchFamily="2" charset="-122"/>
              </a:rPr>
              <a:t>—</a:t>
            </a:r>
            <a:r>
              <a:rPr lang="zh-CN" altLang="en-US" b="1" kern="0" dirty="0">
                <a:solidFill>
                  <a:srgbClr val="FF0000"/>
                </a:solidFill>
                <a:ea typeface="宋体" panose="02010600030101010101" pitchFamily="2" charset="-122"/>
                <a:cs typeface="宋体" panose="02010600030101010101" pitchFamily="2" charset="-122"/>
              </a:rPr>
              <a:t>预征缴纳税款</a:t>
            </a:r>
          </a:p>
          <a:p>
            <a:pPr indent="421640">
              <a:lnSpc>
                <a:spcPct val="150000"/>
              </a:lnSpc>
              <a:spcAft>
                <a:spcPts val="0"/>
              </a:spcAft>
            </a:pPr>
            <a:endParaRPr lang="zh-CN" altLang="zh-CN" b="1" kern="100" spc="3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2612725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62500" lnSpcReduction="200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r>
              <a:rPr lang="zh-CN" altLang="en-US" kern="0" dirty="0">
                <a:solidFill>
                  <a:srgbClr val="333333"/>
                </a:solidFill>
                <a:ea typeface="宋体" panose="02010600030101010101" pitchFamily="2" charset="-122"/>
                <a:cs typeface="宋体" panose="02010600030101010101" pitchFamily="2" charset="-122"/>
              </a:rPr>
              <a:t>　　四、可以扣除的分包款凭证</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纳税人按照规定从取得的全部价款和价外费用中扣除支付的分包款，应当取得符合法律、行政法规和国家税务总局规定的合法有效凭证，否则不得扣除。</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上述凭证是指：</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（一）从分包方取得的</a:t>
            </a:r>
            <a:r>
              <a:rPr lang="en-US" altLang="zh-CN" kern="0" dirty="0">
                <a:solidFill>
                  <a:srgbClr val="FF0000"/>
                </a:solidFill>
                <a:ea typeface="宋体" panose="02010600030101010101" pitchFamily="2" charset="-122"/>
                <a:cs typeface="宋体" panose="02010600030101010101" pitchFamily="2" charset="-122"/>
              </a:rPr>
              <a:t>2016</a:t>
            </a:r>
            <a:r>
              <a:rPr lang="zh-CN" altLang="en-US"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4</a:t>
            </a:r>
            <a:r>
              <a:rPr lang="zh-CN" altLang="en-US"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en-US" kern="0" dirty="0">
                <a:solidFill>
                  <a:srgbClr val="FF0000"/>
                </a:solidFill>
                <a:ea typeface="宋体" panose="02010600030101010101" pitchFamily="2" charset="-122"/>
                <a:cs typeface="宋体" panose="02010600030101010101" pitchFamily="2" charset="-122"/>
              </a:rPr>
              <a:t>日前开具的建筑业营业税发票</a:t>
            </a:r>
            <a:r>
              <a:rPr lang="zh-CN" altLang="en-US" kern="0" dirty="0">
                <a:solidFill>
                  <a:srgbClr val="333333"/>
                </a:solidFill>
                <a:ea typeface="宋体" panose="02010600030101010101" pitchFamily="2" charset="-122"/>
                <a:cs typeface="宋体" panose="02010600030101010101" pitchFamily="2" charset="-122"/>
              </a:rPr>
              <a:t>。</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上述建筑业营业税发票</a:t>
            </a:r>
            <a:r>
              <a:rPr lang="zh-CN" altLang="en-US" kern="0" dirty="0">
                <a:solidFill>
                  <a:srgbClr val="FF0000"/>
                </a:solidFill>
                <a:ea typeface="宋体" panose="02010600030101010101" pitchFamily="2" charset="-122"/>
                <a:cs typeface="宋体" panose="02010600030101010101" pitchFamily="2" charset="-122"/>
              </a:rPr>
              <a:t>在</a:t>
            </a:r>
            <a:r>
              <a:rPr lang="en-US" altLang="zh-CN" kern="0" dirty="0">
                <a:solidFill>
                  <a:srgbClr val="FF0000"/>
                </a:solidFill>
                <a:ea typeface="宋体" panose="02010600030101010101" pitchFamily="2" charset="-122"/>
                <a:cs typeface="宋体" panose="02010600030101010101" pitchFamily="2" charset="-122"/>
              </a:rPr>
              <a:t>2016</a:t>
            </a:r>
            <a:r>
              <a:rPr lang="zh-CN" altLang="en-US"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6</a:t>
            </a:r>
            <a:r>
              <a:rPr lang="zh-CN" altLang="en-US"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30</a:t>
            </a:r>
            <a:r>
              <a:rPr lang="zh-CN" altLang="en-US" kern="0" dirty="0">
                <a:solidFill>
                  <a:srgbClr val="FF0000"/>
                </a:solidFill>
                <a:ea typeface="宋体" panose="02010600030101010101" pitchFamily="2" charset="-122"/>
                <a:cs typeface="宋体" panose="02010600030101010101" pitchFamily="2" charset="-122"/>
              </a:rPr>
              <a:t>日前</a:t>
            </a:r>
            <a:r>
              <a:rPr lang="zh-CN" altLang="en-US" kern="0" dirty="0">
                <a:solidFill>
                  <a:srgbClr val="333333"/>
                </a:solidFill>
                <a:ea typeface="宋体" panose="02010600030101010101" pitchFamily="2" charset="-122"/>
                <a:cs typeface="宋体" panose="02010600030101010101" pitchFamily="2" charset="-122"/>
              </a:rPr>
              <a:t>可作为预缴税款的扣除凭证。</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（二）</a:t>
            </a:r>
            <a:r>
              <a:rPr lang="zh-CN" altLang="en-US" kern="0" dirty="0">
                <a:solidFill>
                  <a:srgbClr val="FF0000"/>
                </a:solidFill>
                <a:ea typeface="宋体" panose="02010600030101010101" pitchFamily="2" charset="-122"/>
                <a:cs typeface="宋体" panose="02010600030101010101" pitchFamily="2" charset="-122"/>
              </a:rPr>
              <a:t>从分包方取得的</a:t>
            </a:r>
            <a:r>
              <a:rPr lang="en-US" altLang="zh-CN" kern="0" dirty="0">
                <a:solidFill>
                  <a:srgbClr val="FF0000"/>
                </a:solidFill>
                <a:ea typeface="宋体" panose="02010600030101010101" pitchFamily="2" charset="-122"/>
                <a:cs typeface="宋体" panose="02010600030101010101" pitchFamily="2" charset="-122"/>
              </a:rPr>
              <a:t>2016</a:t>
            </a:r>
            <a:r>
              <a:rPr lang="zh-CN" altLang="en-US" kern="0" dirty="0">
                <a:solidFill>
                  <a:srgbClr val="FF0000"/>
                </a:solidFill>
                <a:ea typeface="宋体" panose="02010600030101010101" pitchFamily="2" charset="-122"/>
                <a:cs typeface="宋体" panose="02010600030101010101" pitchFamily="2" charset="-122"/>
              </a:rPr>
              <a:t>年</a:t>
            </a:r>
            <a:r>
              <a:rPr lang="en-US" altLang="zh-CN" kern="0" dirty="0">
                <a:solidFill>
                  <a:srgbClr val="FF0000"/>
                </a:solidFill>
                <a:ea typeface="宋体" panose="02010600030101010101" pitchFamily="2" charset="-122"/>
                <a:cs typeface="宋体" panose="02010600030101010101" pitchFamily="2" charset="-122"/>
              </a:rPr>
              <a:t>5</a:t>
            </a:r>
            <a:r>
              <a:rPr lang="zh-CN" altLang="en-US" kern="0" dirty="0">
                <a:solidFill>
                  <a:srgbClr val="FF0000"/>
                </a:solidFill>
                <a:ea typeface="宋体" panose="02010600030101010101" pitchFamily="2" charset="-122"/>
                <a:cs typeface="宋体" panose="02010600030101010101" pitchFamily="2" charset="-122"/>
              </a:rPr>
              <a:t>月</a:t>
            </a:r>
            <a:r>
              <a:rPr lang="en-US" altLang="zh-CN" kern="0" dirty="0">
                <a:solidFill>
                  <a:srgbClr val="FF0000"/>
                </a:solidFill>
                <a:ea typeface="宋体" panose="02010600030101010101" pitchFamily="2" charset="-122"/>
                <a:cs typeface="宋体" panose="02010600030101010101" pitchFamily="2" charset="-122"/>
              </a:rPr>
              <a:t>1</a:t>
            </a:r>
            <a:r>
              <a:rPr lang="zh-CN" altLang="en-US" kern="0" dirty="0">
                <a:solidFill>
                  <a:srgbClr val="FF0000"/>
                </a:solidFill>
                <a:ea typeface="宋体" panose="02010600030101010101" pitchFamily="2" charset="-122"/>
                <a:cs typeface="宋体" panose="02010600030101010101" pitchFamily="2" charset="-122"/>
              </a:rPr>
              <a:t>日后开具的</a:t>
            </a:r>
            <a:r>
              <a:rPr lang="zh-CN" altLang="en-US" kern="0" dirty="0">
                <a:solidFill>
                  <a:srgbClr val="333333"/>
                </a:solidFill>
                <a:ea typeface="宋体" panose="02010600030101010101" pitchFamily="2" charset="-122"/>
                <a:cs typeface="宋体" panose="02010600030101010101" pitchFamily="2" charset="-122"/>
              </a:rPr>
              <a:t>，备注栏注明建筑服务发生地所在县（市、区）、项目名称的</a:t>
            </a:r>
            <a:r>
              <a:rPr lang="zh-CN" altLang="en-US" kern="0" dirty="0">
                <a:solidFill>
                  <a:srgbClr val="FF0000"/>
                </a:solidFill>
                <a:ea typeface="宋体" panose="02010600030101010101" pitchFamily="2" charset="-122"/>
                <a:cs typeface="宋体" panose="02010600030101010101" pitchFamily="2" charset="-122"/>
              </a:rPr>
              <a:t>增值税发票。</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（三）国家税务总局规定的其他凭证。</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12471358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800" b="1" dirty="0"/>
              <a:t>关于发布《纳税人跨区（县）提供建筑服务增值税征收管理操作办法（试行）》的公告</a:t>
            </a:r>
            <a:r>
              <a:rPr lang="zh-CN" altLang="zh-CN" sz="2800" dirty="0"/>
              <a:t>文号： </a:t>
            </a:r>
            <a:r>
              <a:rPr lang="zh-CN" altLang="zh-CN" sz="2800" dirty="0">
                <a:solidFill>
                  <a:srgbClr val="FF0000"/>
                </a:solidFill>
              </a:rPr>
              <a:t>上海市国家税务局公告</a:t>
            </a:r>
            <a:r>
              <a:rPr lang="en-US" altLang="zh-CN" sz="2800" dirty="0"/>
              <a:t>2016</a:t>
            </a:r>
            <a:r>
              <a:rPr lang="zh-CN" altLang="zh-CN" sz="2800" dirty="0"/>
              <a:t>年第</a:t>
            </a:r>
            <a:r>
              <a:rPr lang="en-US" altLang="zh-CN" sz="2800" dirty="0"/>
              <a:t>3</a:t>
            </a:r>
            <a:r>
              <a:rPr lang="zh-CN" altLang="zh-CN" sz="2800" dirty="0"/>
              <a:t>号</a:t>
            </a: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62500" lnSpcReduction="200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r>
              <a:rPr lang="zh-CN" altLang="en-US" kern="0" dirty="0">
                <a:solidFill>
                  <a:srgbClr val="333333"/>
                </a:solidFill>
                <a:ea typeface="宋体" panose="02010600030101010101" pitchFamily="2" charset="-122"/>
                <a:cs typeface="宋体" panose="02010600030101010101" pitchFamily="2" charset="-122"/>
              </a:rPr>
              <a:t>　六、发票开具</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（一）</a:t>
            </a:r>
            <a:r>
              <a:rPr lang="zh-CN" altLang="en-US" kern="0" dirty="0">
                <a:solidFill>
                  <a:srgbClr val="FF0000"/>
                </a:solidFill>
                <a:ea typeface="宋体" panose="02010600030101010101" pitchFamily="2" charset="-122"/>
                <a:cs typeface="宋体" panose="02010600030101010101" pitchFamily="2" charset="-122"/>
              </a:rPr>
              <a:t>一般纳税人</a:t>
            </a:r>
            <a:r>
              <a:rPr lang="zh-CN" altLang="en-US" kern="0" dirty="0">
                <a:solidFill>
                  <a:srgbClr val="333333"/>
                </a:solidFill>
                <a:ea typeface="宋体" panose="02010600030101010101" pitchFamily="2" charset="-122"/>
                <a:cs typeface="宋体" panose="02010600030101010101" pitchFamily="2" charset="-122"/>
              </a:rPr>
              <a:t>跨区（县）提供建筑服务，适用</a:t>
            </a:r>
            <a:r>
              <a:rPr lang="zh-CN" altLang="en-US" kern="0" dirty="0">
                <a:solidFill>
                  <a:srgbClr val="FF0000"/>
                </a:solidFill>
                <a:ea typeface="宋体" panose="02010600030101010101" pitchFamily="2" charset="-122"/>
                <a:cs typeface="宋体" panose="02010600030101010101" pitchFamily="2" charset="-122"/>
              </a:rPr>
              <a:t>一般计税或简易计税方法</a:t>
            </a:r>
            <a:r>
              <a:rPr lang="zh-CN" altLang="en-US" kern="0" dirty="0">
                <a:solidFill>
                  <a:srgbClr val="333333"/>
                </a:solidFill>
                <a:ea typeface="宋体" panose="02010600030101010101" pitchFamily="2" charset="-122"/>
                <a:cs typeface="宋体" panose="02010600030101010101" pitchFamily="2" charset="-122"/>
              </a:rPr>
              <a:t>的，</a:t>
            </a:r>
            <a:r>
              <a:rPr lang="zh-CN" altLang="en-US" kern="0" dirty="0">
                <a:solidFill>
                  <a:srgbClr val="FF0000"/>
                </a:solidFill>
                <a:ea typeface="宋体" panose="02010600030101010101" pitchFamily="2" charset="-122"/>
                <a:cs typeface="宋体" panose="02010600030101010101" pitchFamily="2" charset="-122"/>
              </a:rPr>
              <a:t>可自行开具</a:t>
            </a:r>
            <a:r>
              <a:rPr lang="zh-CN" altLang="en-US" kern="0" dirty="0">
                <a:solidFill>
                  <a:srgbClr val="333333"/>
                </a:solidFill>
                <a:ea typeface="宋体" panose="02010600030101010101" pitchFamily="2" charset="-122"/>
                <a:cs typeface="宋体" panose="02010600030101010101" pitchFamily="2" charset="-122"/>
              </a:rPr>
              <a:t>增值税发票。</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（二）</a:t>
            </a:r>
            <a:r>
              <a:rPr lang="zh-CN" altLang="en-US" kern="0" dirty="0">
                <a:solidFill>
                  <a:srgbClr val="FF0000"/>
                </a:solidFill>
                <a:ea typeface="宋体" panose="02010600030101010101" pitchFamily="2" charset="-122"/>
                <a:cs typeface="宋体" panose="02010600030101010101" pitchFamily="2" charset="-122"/>
              </a:rPr>
              <a:t>小规模纳税人</a:t>
            </a:r>
            <a:r>
              <a:rPr lang="zh-CN" altLang="en-US" kern="0" dirty="0">
                <a:solidFill>
                  <a:srgbClr val="333333"/>
                </a:solidFill>
                <a:ea typeface="宋体" panose="02010600030101010101" pitchFamily="2" charset="-122"/>
                <a:cs typeface="宋体" panose="02010600030101010101" pitchFamily="2" charset="-122"/>
              </a:rPr>
              <a:t>跨区（县）提供建筑服务，可自行开具增值税普通发票。购买方索取增值税专用发票的，纳税人可向建筑服务发生地主管税务机关按照其取得的全部价款和价外费用申请代开增值税专用发票。</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小规模纳税人跨区（县）提供建筑服务，不能自行开具增值税发票的，需按代开发票相关规定向建筑服务发生地税务机关申请。</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（三）</a:t>
            </a:r>
            <a:r>
              <a:rPr lang="zh-CN" altLang="en-US" kern="0" dirty="0">
                <a:solidFill>
                  <a:srgbClr val="FF0000"/>
                </a:solidFill>
                <a:ea typeface="宋体" panose="02010600030101010101" pitchFamily="2" charset="-122"/>
                <a:cs typeface="宋体" panose="02010600030101010101" pitchFamily="2" charset="-122"/>
              </a:rPr>
              <a:t>提供建筑服务，纳税人自行开具或者税务机关代开增值税发票时，应在发票的备注栏注明建筑服务发生地区（县）名称及项目名称。</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313127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a:t>
            </a:r>
            <a:endParaRPr lang="zh-CN" altLang="en-US" sz="2800" dirty="0"/>
          </a:p>
        </p:txBody>
      </p:sp>
      <p:sp>
        <p:nvSpPr>
          <p:cNvPr id="3" name="副标题 2"/>
          <p:cNvSpPr>
            <a:spLocks noGrp="1"/>
          </p:cNvSpPr>
          <p:nvPr>
            <p:ph type="subTitle" idx="1"/>
          </p:nvPr>
        </p:nvSpPr>
        <p:spPr>
          <a:xfrm>
            <a:off x="687716" y="1214422"/>
            <a:ext cx="8170564" cy="5286412"/>
          </a:xfrm>
        </p:spPr>
        <p:txBody>
          <a:bodyPr>
            <a:normAutofit/>
          </a:bodyPr>
          <a:lstStyle/>
          <a:p>
            <a:pPr algn="ctr"/>
            <a:endParaRPr lang="en-US" altLang="zh-CN" kern="0" dirty="0" smtClean="0">
              <a:solidFill>
                <a:srgbClr val="333333"/>
              </a:solidFill>
              <a:latin typeface="+mj-lt"/>
              <a:ea typeface="微软雅黑"/>
              <a:cs typeface="+mj-cs"/>
            </a:endParaRPr>
          </a:p>
          <a:p>
            <a:r>
              <a:rPr lang="en-US" altLang="zh-CN" dirty="0" smtClean="0">
                <a:solidFill>
                  <a:schemeClr val="tx2"/>
                </a:solidFill>
                <a:latin typeface="+mj-lt"/>
                <a:ea typeface="+mj-ea"/>
                <a:cs typeface="+mj-cs"/>
              </a:rPr>
              <a:t>4</a:t>
            </a:r>
            <a:r>
              <a:rPr lang="zh-CN" altLang="en-US" dirty="0" smtClean="0">
                <a:solidFill>
                  <a:schemeClr val="tx2"/>
                </a:solidFill>
                <a:latin typeface="+mj-lt"/>
                <a:ea typeface="+mj-ea"/>
                <a:cs typeface="+mj-cs"/>
              </a:rPr>
              <a:t>个附件：</a:t>
            </a:r>
            <a:endParaRPr lang="en-US" altLang="zh-CN" dirty="0" smtClean="0">
              <a:solidFill>
                <a:schemeClr val="tx2"/>
              </a:solidFill>
              <a:latin typeface="+mj-lt"/>
              <a:ea typeface="+mj-ea"/>
              <a:cs typeface="+mj-cs"/>
            </a:endParaRPr>
          </a:p>
          <a:p>
            <a:endParaRPr lang="en-US" altLang="zh-CN" dirty="0" smtClean="0">
              <a:solidFill>
                <a:schemeClr val="tx2"/>
              </a:solidFill>
              <a:latin typeface="+mj-lt"/>
              <a:ea typeface="+mj-ea"/>
              <a:cs typeface="+mj-cs"/>
            </a:endParaRPr>
          </a:p>
          <a:p>
            <a:r>
              <a:rPr lang="zh-CN" altLang="en-US" b="1" dirty="0" smtClean="0">
                <a:solidFill>
                  <a:schemeClr val="tx2"/>
                </a:solidFill>
                <a:latin typeface="+mj-lt"/>
                <a:ea typeface="+mj-ea"/>
                <a:cs typeface="+mj-cs"/>
              </a:rPr>
              <a:t>　</a:t>
            </a:r>
            <a:r>
              <a:rPr lang="en-US" altLang="zh-CN" b="1" dirty="0" smtClean="0">
                <a:solidFill>
                  <a:schemeClr val="tx2"/>
                </a:solidFill>
                <a:latin typeface="+mj-lt"/>
                <a:ea typeface="+mj-ea"/>
                <a:cs typeface="+mj-cs"/>
              </a:rPr>
              <a:t>1.</a:t>
            </a:r>
            <a:r>
              <a:rPr lang="en-US" altLang="zh-CN" b="1" dirty="0" smtClean="0">
                <a:solidFill>
                  <a:schemeClr val="tx2"/>
                </a:solidFill>
                <a:latin typeface="+mj-lt"/>
                <a:ea typeface="+mj-ea"/>
                <a:cs typeface="+mj-cs"/>
                <a:hlinkClick r:id="rId2"/>
              </a:rPr>
              <a:t>营业税改征增值税试点实施办法</a:t>
            </a:r>
            <a:endParaRPr lang="zh-CN" altLang="en-US" b="1" dirty="0" smtClean="0">
              <a:solidFill>
                <a:schemeClr val="tx2"/>
              </a:solidFill>
              <a:latin typeface="+mj-lt"/>
              <a:ea typeface="+mj-ea"/>
              <a:cs typeface="+mj-cs"/>
            </a:endParaRPr>
          </a:p>
          <a:p>
            <a:r>
              <a:rPr lang="zh-CN" altLang="en-US" b="1" dirty="0" smtClean="0">
                <a:solidFill>
                  <a:schemeClr val="tx2"/>
                </a:solidFill>
                <a:latin typeface="+mj-lt"/>
                <a:ea typeface="+mj-ea"/>
                <a:cs typeface="+mj-cs"/>
              </a:rPr>
              <a:t>　</a:t>
            </a:r>
            <a:r>
              <a:rPr lang="en-US" altLang="zh-CN" b="1" dirty="0" smtClean="0">
                <a:solidFill>
                  <a:schemeClr val="tx2"/>
                </a:solidFill>
                <a:latin typeface="+mj-lt"/>
                <a:ea typeface="+mj-ea"/>
                <a:cs typeface="+mj-cs"/>
              </a:rPr>
              <a:t>2.</a:t>
            </a:r>
            <a:r>
              <a:rPr lang="en-US" altLang="zh-CN" b="1" dirty="0" smtClean="0">
                <a:solidFill>
                  <a:schemeClr val="tx2"/>
                </a:solidFill>
                <a:latin typeface="+mj-lt"/>
                <a:ea typeface="+mj-ea"/>
                <a:cs typeface="+mj-cs"/>
                <a:hlinkClick r:id="rId3"/>
              </a:rPr>
              <a:t>营业税改征增值税试点有关事项的规定</a:t>
            </a:r>
            <a:endParaRPr lang="zh-CN" altLang="en-US" b="1" dirty="0" smtClean="0">
              <a:solidFill>
                <a:schemeClr val="tx2"/>
              </a:solidFill>
              <a:latin typeface="+mj-lt"/>
              <a:ea typeface="+mj-ea"/>
              <a:cs typeface="+mj-cs"/>
            </a:endParaRPr>
          </a:p>
          <a:p>
            <a:r>
              <a:rPr lang="zh-CN" altLang="en-US" b="1" dirty="0" smtClean="0">
                <a:solidFill>
                  <a:schemeClr val="tx2"/>
                </a:solidFill>
                <a:latin typeface="+mj-lt"/>
                <a:ea typeface="+mj-ea"/>
                <a:cs typeface="+mj-cs"/>
              </a:rPr>
              <a:t>　</a:t>
            </a:r>
            <a:r>
              <a:rPr lang="en-US" altLang="zh-CN" b="1" dirty="0" smtClean="0">
                <a:solidFill>
                  <a:schemeClr val="tx2"/>
                </a:solidFill>
                <a:latin typeface="+mj-lt"/>
                <a:ea typeface="+mj-ea"/>
                <a:cs typeface="+mj-cs"/>
              </a:rPr>
              <a:t>3.</a:t>
            </a:r>
            <a:r>
              <a:rPr lang="en-US" altLang="zh-CN" b="1" dirty="0" smtClean="0">
                <a:solidFill>
                  <a:schemeClr val="tx2"/>
                </a:solidFill>
                <a:latin typeface="+mj-lt"/>
                <a:ea typeface="+mj-ea"/>
                <a:cs typeface="+mj-cs"/>
                <a:hlinkClick r:id="rId4"/>
              </a:rPr>
              <a:t>营业税改征增值税试点过渡政策的规定</a:t>
            </a:r>
            <a:endParaRPr lang="zh-CN" altLang="en-US" b="1" dirty="0" smtClean="0">
              <a:solidFill>
                <a:schemeClr val="tx2"/>
              </a:solidFill>
              <a:latin typeface="+mj-lt"/>
              <a:ea typeface="+mj-ea"/>
              <a:cs typeface="+mj-cs"/>
            </a:endParaRPr>
          </a:p>
          <a:p>
            <a:r>
              <a:rPr lang="zh-CN" altLang="en-US" b="1" dirty="0" smtClean="0">
                <a:solidFill>
                  <a:schemeClr val="tx2"/>
                </a:solidFill>
                <a:latin typeface="+mj-lt"/>
                <a:ea typeface="+mj-ea"/>
                <a:cs typeface="+mj-cs"/>
              </a:rPr>
              <a:t>　</a:t>
            </a:r>
            <a:r>
              <a:rPr lang="en-US" altLang="zh-CN" b="1" dirty="0" smtClean="0">
                <a:solidFill>
                  <a:schemeClr val="tx2"/>
                </a:solidFill>
                <a:latin typeface="+mj-lt"/>
                <a:ea typeface="+mj-ea"/>
                <a:cs typeface="+mj-cs"/>
              </a:rPr>
              <a:t>4.</a:t>
            </a:r>
            <a:r>
              <a:rPr lang="en-US" altLang="zh-CN" b="1" dirty="0" smtClean="0">
                <a:solidFill>
                  <a:schemeClr val="tx2"/>
                </a:solidFill>
                <a:latin typeface="+mj-lt"/>
                <a:ea typeface="+mj-ea"/>
                <a:cs typeface="+mj-cs"/>
                <a:hlinkClick r:id="rId5"/>
              </a:rPr>
              <a:t>跨境应税行为适用增值税零税率和免税政策的规定</a:t>
            </a:r>
            <a:r>
              <a:rPr lang="zh-CN" altLang="en-US" b="1" dirty="0" smtClean="0">
                <a:solidFill>
                  <a:schemeClr val="tx2"/>
                </a:solidFill>
                <a:latin typeface="+mj-lt"/>
                <a:ea typeface="+mj-ea"/>
                <a:cs typeface="+mj-cs"/>
              </a:rPr>
              <a:t>。</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400" b="1" dirty="0"/>
              <a:t>关于本市建筑业营改增试点若干事项的公告</a:t>
            </a:r>
            <a:r>
              <a:rPr lang="zh-CN" altLang="zh-CN" sz="2400" dirty="0"/>
              <a:t/>
            </a:r>
            <a:br>
              <a:rPr lang="zh-CN" altLang="zh-CN" sz="2400" dirty="0"/>
            </a:br>
            <a:r>
              <a:rPr lang="zh-CN" altLang="zh-CN" sz="2400" dirty="0"/>
              <a:t>文号： </a:t>
            </a:r>
            <a:r>
              <a:rPr lang="zh-CN" altLang="zh-CN" sz="2400" dirty="0">
                <a:solidFill>
                  <a:srgbClr val="FF0000"/>
                </a:solidFill>
              </a:rPr>
              <a:t>上海市国家税务局公告</a:t>
            </a:r>
            <a:r>
              <a:rPr lang="en-US" altLang="zh-CN" sz="2400" dirty="0">
                <a:solidFill>
                  <a:srgbClr val="FF0000"/>
                </a:solidFill>
              </a:rPr>
              <a:t>2016</a:t>
            </a:r>
            <a:r>
              <a:rPr lang="zh-CN" altLang="zh-CN" sz="2400" dirty="0">
                <a:solidFill>
                  <a:srgbClr val="FF0000"/>
                </a:solidFill>
              </a:rPr>
              <a:t>年第</a:t>
            </a:r>
            <a:r>
              <a:rPr lang="en-US" altLang="zh-CN" sz="2400" dirty="0">
                <a:solidFill>
                  <a:srgbClr val="FF0000"/>
                </a:solidFill>
              </a:rPr>
              <a:t>4</a:t>
            </a:r>
            <a:r>
              <a:rPr lang="zh-CN" altLang="zh-CN" sz="2400" dirty="0">
                <a:solidFill>
                  <a:srgbClr val="FF0000"/>
                </a:solidFill>
              </a:rPr>
              <a:t>号</a:t>
            </a:r>
            <a:r>
              <a:rPr lang="en-US" altLang="zh-CN" sz="2400" dirty="0"/>
              <a:t/>
            </a:r>
            <a:br>
              <a:rPr lang="en-US" altLang="zh-CN" sz="2400" dirty="0"/>
            </a:b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925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r>
              <a:rPr lang="zh-CN" altLang="en-US" kern="0" dirty="0">
                <a:solidFill>
                  <a:srgbClr val="333333"/>
                </a:solidFill>
                <a:ea typeface="宋体" panose="02010600030101010101" pitchFamily="2" charset="-122"/>
                <a:cs typeface="宋体" panose="02010600030101010101" pitchFamily="2" charset="-122"/>
              </a:rPr>
              <a:t>一、试点纳税人发生应税行为，在纳入营改增试点之日前已缴纳营业税，营改增试点后因发生退款减除营业额的，应当向原主管税务机关申请退还已缴纳的营业税。</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二、试点纳税人纳入营改增试点之日前发生的应税行为，因税收检查等原因需要补缴税款的，应按照营业税政策规定补缴营业税。</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67808440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400" b="1" dirty="0"/>
              <a:t>关于本市建筑业营改增试点若干事项的公告</a:t>
            </a:r>
            <a:r>
              <a:rPr lang="zh-CN" altLang="zh-CN" sz="2400" dirty="0"/>
              <a:t/>
            </a:r>
            <a:br>
              <a:rPr lang="zh-CN" altLang="zh-CN" sz="2400" dirty="0"/>
            </a:br>
            <a:r>
              <a:rPr lang="zh-CN" altLang="zh-CN" sz="2400" dirty="0">
                <a:solidFill>
                  <a:srgbClr val="FF0000"/>
                </a:solidFill>
              </a:rPr>
              <a:t>文号： 上海市国家税务局公告</a:t>
            </a:r>
            <a:r>
              <a:rPr lang="en-US" altLang="zh-CN" sz="2400" dirty="0">
                <a:solidFill>
                  <a:srgbClr val="FF0000"/>
                </a:solidFill>
              </a:rPr>
              <a:t>2016</a:t>
            </a:r>
            <a:r>
              <a:rPr lang="zh-CN" altLang="zh-CN" sz="2400" dirty="0">
                <a:solidFill>
                  <a:srgbClr val="FF0000"/>
                </a:solidFill>
              </a:rPr>
              <a:t>年第</a:t>
            </a:r>
            <a:r>
              <a:rPr lang="en-US" altLang="zh-CN" sz="2400" dirty="0">
                <a:solidFill>
                  <a:srgbClr val="FF0000"/>
                </a:solidFill>
              </a:rPr>
              <a:t>4</a:t>
            </a:r>
            <a:r>
              <a:rPr lang="zh-CN" altLang="zh-CN" sz="2400" dirty="0">
                <a:solidFill>
                  <a:srgbClr val="FF0000"/>
                </a:solidFill>
              </a:rPr>
              <a:t>号</a:t>
            </a:r>
            <a:r>
              <a:rPr lang="en-US" altLang="zh-CN" sz="2400" dirty="0"/>
              <a:t/>
            </a:r>
            <a:br>
              <a:rPr lang="en-US" altLang="zh-CN" sz="2400" dirty="0"/>
            </a:br>
            <a:endParaRPr lang="zh-CN" altLang="en-US" sz="2800" dirty="0"/>
          </a:p>
        </p:txBody>
      </p:sp>
      <p:sp>
        <p:nvSpPr>
          <p:cNvPr id="3" name="副标题 2"/>
          <p:cNvSpPr>
            <a:spLocks noGrp="1"/>
          </p:cNvSpPr>
          <p:nvPr>
            <p:ph type="subTitle" idx="1"/>
          </p:nvPr>
        </p:nvSpPr>
        <p:spPr>
          <a:xfrm>
            <a:off x="251520" y="1124744"/>
            <a:ext cx="8635276" cy="5544616"/>
          </a:xfrm>
        </p:spPr>
        <p:txBody>
          <a:bodyPr>
            <a:normAutofit fontScale="62500" lnSpcReduction="20000"/>
          </a:bodyPr>
          <a:lstStyle/>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r>
              <a:rPr lang="zh-CN" altLang="en-US" kern="0" dirty="0">
                <a:solidFill>
                  <a:srgbClr val="333333"/>
                </a:solidFill>
                <a:ea typeface="宋体" panose="02010600030101010101" pitchFamily="2" charset="-122"/>
                <a:cs typeface="宋体" panose="02010600030101010101" pitchFamily="2" charset="-122"/>
              </a:rPr>
              <a:t>三、</a:t>
            </a:r>
            <a:r>
              <a:rPr lang="zh-CN" altLang="en-US" b="1" kern="0" dirty="0">
                <a:solidFill>
                  <a:srgbClr val="FF0000"/>
                </a:solidFill>
                <a:ea typeface="宋体" panose="02010600030101010101" pitchFamily="2" charset="-122"/>
                <a:cs typeface="宋体" panose="02010600030101010101" pitchFamily="2" charset="-122"/>
              </a:rPr>
              <a:t>对于纳税义务发生在</a:t>
            </a:r>
            <a:r>
              <a:rPr lang="en-US" altLang="zh-CN" b="1" kern="0" dirty="0">
                <a:solidFill>
                  <a:srgbClr val="FF0000"/>
                </a:solidFill>
                <a:ea typeface="宋体" panose="02010600030101010101" pitchFamily="2" charset="-122"/>
                <a:cs typeface="宋体" panose="02010600030101010101" pitchFamily="2" charset="-122"/>
              </a:rPr>
              <a:t>2016</a:t>
            </a:r>
            <a:r>
              <a:rPr lang="zh-CN" altLang="en-US" b="1" kern="0" dirty="0">
                <a:solidFill>
                  <a:srgbClr val="FF0000"/>
                </a:solidFill>
                <a:ea typeface="宋体" panose="02010600030101010101" pitchFamily="2" charset="-122"/>
                <a:cs typeface="宋体" panose="02010600030101010101" pitchFamily="2" charset="-122"/>
              </a:rPr>
              <a:t>年</a:t>
            </a:r>
            <a:r>
              <a:rPr lang="en-US" altLang="zh-CN" b="1" kern="0" dirty="0">
                <a:solidFill>
                  <a:srgbClr val="FF0000"/>
                </a:solidFill>
                <a:ea typeface="宋体" panose="02010600030101010101" pitchFamily="2" charset="-122"/>
                <a:cs typeface="宋体" panose="02010600030101010101" pitchFamily="2" charset="-122"/>
              </a:rPr>
              <a:t>4</a:t>
            </a:r>
            <a:r>
              <a:rPr lang="zh-CN" altLang="en-US" b="1" kern="0" dirty="0">
                <a:solidFill>
                  <a:srgbClr val="FF0000"/>
                </a:solidFill>
                <a:ea typeface="宋体" panose="02010600030101010101" pitchFamily="2" charset="-122"/>
                <a:cs typeface="宋体" panose="02010600030101010101" pitchFamily="2" charset="-122"/>
              </a:rPr>
              <a:t>月</a:t>
            </a:r>
            <a:r>
              <a:rPr lang="en-US" altLang="zh-CN" b="1" kern="0" dirty="0">
                <a:solidFill>
                  <a:srgbClr val="FF0000"/>
                </a:solidFill>
                <a:ea typeface="宋体" panose="02010600030101010101" pitchFamily="2" charset="-122"/>
                <a:cs typeface="宋体" panose="02010600030101010101" pitchFamily="2" charset="-122"/>
              </a:rPr>
              <a:t>30</a:t>
            </a:r>
            <a:r>
              <a:rPr lang="zh-CN" altLang="en-US" b="1" kern="0" dirty="0">
                <a:solidFill>
                  <a:srgbClr val="FF0000"/>
                </a:solidFill>
                <a:ea typeface="宋体" panose="02010600030101010101" pitchFamily="2" charset="-122"/>
                <a:cs typeface="宋体" panose="02010600030101010101" pitchFamily="2" charset="-122"/>
              </a:rPr>
              <a:t>日前，总包方应代扣代缴营业税的建筑服务项目，</a:t>
            </a:r>
            <a:r>
              <a:rPr lang="zh-CN" altLang="en-US" kern="0" dirty="0">
                <a:solidFill>
                  <a:srgbClr val="333333"/>
                </a:solidFill>
                <a:ea typeface="宋体" panose="02010600030101010101" pitchFamily="2" charset="-122"/>
                <a:cs typeface="宋体" panose="02010600030101010101" pitchFamily="2" charset="-122"/>
              </a:rPr>
              <a:t>总包方应于</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en-US" kern="0" dirty="0">
                <a:solidFill>
                  <a:srgbClr val="333333"/>
                </a:solidFill>
                <a:ea typeface="宋体" panose="02010600030101010101" pitchFamily="2" charset="-122"/>
                <a:cs typeface="宋体" panose="02010600030101010101" pitchFamily="2" charset="-122"/>
              </a:rPr>
              <a:t>月的纳税申报期（所属期</a:t>
            </a:r>
            <a:r>
              <a:rPr lang="en-US" altLang="zh-CN" kern="0" dirty="0">
                <a:solidFill>
                  <a:srgbClr val="333333"/>
                </a:solidFill>
                <a:ea typeface="宋体" panose="02010600030101010101" pitchFamily="2" charset="-122"/>
                <a:cs typeface="宋体" panose="02010600030101010101" pitchFamily="2" charset="-122"/>
              </a:rPr>
              <a:t>4</a:t>
            </a:r>
            <a:r>
              <a:rPr lang="zh-CN" altLang="en-US" kern="0" dirty="0">
                <a:solidFill>
                  <a:srgbClr val="333333"/>
                </a:solidFill>
                <a:ea typeface="宋体" panose="02010600030101010101" pitchFamily="2" charset="-122"/>
                <a:cs typeface="宋体" panose="02010600030101010101" pitchFamily="2" charset="-122"/>
              </a:rPr>
              <a:t>月份）内向主管税务机关申请开具代扣代缴凭证，并于</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7</a:t>
            </a:r>
            <a:r>
              <a:rPr lang="zh-CN" altLang="en-US"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31</a:t>
            </a:r>
            <a:r>
              <a:rPr lang="zh-CN" altLang="en-US" kern="0" dirty="0">
                <a:solidFill>
                  <a:srgbClr val="333333"/>
                </a:solidFill>
                <a:ea typeface="宋体" panose="02010600030101010101" pitchFamily="2" charset="-122"/>
                <a:cs typeface="宋体" panose="02010600030101010101" pitchFamily="2" charset="-122"/>
              </a:rPr>
              <a:t>日前向主管税务机关申请开具完税分割单。分包方（含转包方，下同）收到代扣代缴凭证或者分割单后，应于</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12</a:t>
            </a:r>
            <a:r>
              <a:rPr lang="zh-CN" altLang="en-US" kern="0" dirty="0">
                <a:solidFill>
                  <a:srgbClr val="333333"/>
                </a:solidFill>
                <a:ea typeface="宋体" panose="02010600030101010101" pitchFamily="2" charset="-122"/>
                <a:cs typeface="宋体" panose="02010600030101010101" pitchFamily="2" charset="-122"/>
              </a:rPr>
              <a:t>月的纳税申报期（所属期</a:t>
            </a:r>
            <a:r>
              <a:rPr lang="en-US" altLang="zh-CN" kern="0" dirty="0">
                <a:solidFill>
                  <a:srgbClr val="333333"/>
                </a:solidFill>
                <a:ea typeface="宋体" panose="02010600030101010101" pitchFamily="2" charset="-122"/>
                <a:cs typeface="宋体" panose="02010600030101010101" pitchFamily="2" charset="-122"/>
              </a:rPr>
              <a:t>11</a:t>
            </a:r>
            <a:r>
              <a:rPr lang="zh-CN" altLang="en-US" kern="0" dirty="0">
                <a:solidFill>
                  <a:srgbClr val="333333"/>
                </a:solidFill>
                <a:ea typeface="宋体" panose="02010600030101010101" pitchFamily="2" charset="-122"/>
                <a:cs typeface="宋体" panose="02010600030101010101" pitchFamily="2" charset="-122"/>
              </a:rPr>
              <a:t>月份）前将该凭证对应的分包款从当期适用简易计税方法征收的应税服务销售额（含税）中减除。</a:t>
            </a:r>
          </a:p>
          <a:p>
            <a:pPr indent="421640">
              <a:lnSpc>
                <a:spcPct val="150000"/>
              </a:lnSpc>
              <a:spcAft>
                <a:spcPts val="0"/>
              </a:spcAft>
            </a:pPr>
            <a:r>
              <a:rPr lang="zh-CN" altLang="en-US" kern="0" dirty="0" smtClean="0">
                <a:solidFill>
                  <a:srgbClr val="333333"/>
                </a:solidFill>
                <a:ea typeface="宋体" panose="02010600030101010101" pitchFamily="2" charset="-122"/>
                <a:cs typeface="宋体" panose="02010600030101010101" pitchFamily="2" charset="-122"/>
              </a:rPr>
              <a:t>总</a:t>
            </a:r>
            <a:r>
              <a:rPr lang="zh-CN" altLang="en-US" kern="0" dirty="0">
                <a:solidFill>
                  <a:srgbClr val="333333"/>
                </a:solidFill>
                <a:ea typeface="宋体" panose="02010600030101010101" pitchFamily="2" charset="-122"/>
                <a:cs typeface="宋体" panose="02010600030101010101" pitchFamily="2" charset="-122"/>
              </a:rPr>
              <a:t>包方对其自身提供的建筑服务部分，应在</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en-US" kern="0" dirty="0">
                <a:solidFill>
                  <a:srgbClr val="333333"/>
                </a:solidFill>
                <a:ea typeface="宋体" panose="02010600030101010101" pitchFamily="2" charset="-122"/>
                <a:cs typeface="宋体" panose="02010600030101010101" pitchFamily="2" charset="-122"/>
              </a:rPr>
              <a:t>月的纳税申报期（所属期</a:t>
            </a:r>
            <a:r>
              <a:rPr lang="en-US" altLang="zh-CN" kern="0" dirty="0">
                <a:solidFill>
                  <a:srgbClr val="333333"/>
                </a:solidFill>
                <a:ea typeface="宋体" panose="02010600030101010101" pitchFamily="2" charset="-122"/>
                <a:cs typeface="宋体" panose="02010600030101010101" pitchFamily="2" charset="-122"/>
              </a:rPr>
              <a:t>4</a:t>
            </a:r>
            <a:r>
              <a:rPr lang="zh-CN" altLang="en-US" kern="0" dirty="0">
                <a:solidFill>
                  <a:srgbClr val="333333"/>
                </a:solidFill>
                <a:ea typeface="宋体" panose="02010600030101010101" pitchFamily="2" charset="-122"/>
                <a:cs typeface="宋体" panose="02010600030101010101" pitchFamily="2" charset="-122"/>
              </a:rPr>
              <a:t>月份）内按规定申报缴纳营业税。</a:t>
            </a:r>
          </a:p>
          <a:p>
            <a:pPr indent="421640">
              <a:lnSpc>
                <a:spcPct val="150000"/>
              </a:lnSpc>
              <a:spcAft>
                <a:spcPts val="0"/>
              </a:spcAft>
            </a:pPr>
            <a:r>
              <a:rPr lang="zh-CN" altLang="en-US" kern="0" dirty="0" smtClean="0">
                <a:solidFill>
                  <a:srgbClr val="333333"/>
                </a:solidFill>
                <a:ea typeface="宋体" panose="02010600030101010101" pitchFamily="2" charset="-122"/>
                <a:cs typeface="宋体" panose="02010600030101010101" pitchFamily="2" charset="-122"/>
              </a:rPr>
              <a:t>总</a:t>
            </a:r>
            <a:r>
              <a:rPr lang="zh-CN" altLang="en-US" kern="0" dirty="0">
                <a:solidFill>
                  <a:srgbClr val="333333"/>
                </a:solidFill>
                <a:ea typeface="宋体" panose="02010600030101010101" pitchFamily="2" charset="-122"/>
                <a:cs typeface="宋体" panose="02010600030101010101" pitchFamily="2" charset="-122"/>
              </a:rPr>
              <a:t>包方和分包方对已缴纳营业税的工程款，无需在建筑服务发生地预缴增值税。</a:t>
            </a:r>
          </a:p>
          <a:p>
            <a:pPr indent="421640">
              <a:lnSpc>
                <a:spcPct val="150000"/>
              </a:lnSpc>
              <a:spcAft>
                <a:spcPts val="0"/>
              </a:spcAft>
            </a:pPr>
            <a:r>
              <a:rPr lang="zh-CN" altLang="en-US" kern="0" dirty="0" smtClean="0">
                <a:solidFill>
                  <a:srgbClr val="333333"/>
                </a:solidFill>
                <a:ea typeface="宋体" panose="02010600030101010101" pitchFamily="2" charset="-122"/>
                <a:cs typeface="宋体" panose="02010600030101010101" pitchFamily="2" charset="-122"/>
              </a:rPr>
              <a:t>对</a:t>
            </a:r>
            <a:r>
              <a:rPr lang="zh-CN" altLang="en-US" kern="0" dirty="0">
                <a:solidFill>
                  <a:srgbClr val="333333"/>
                </a:solidFill>
                <a:ea typeface="宋体" panose="02010600030101010101" pitchFamily="2" charset="-122"/>
                <a:cs typeface="宋体" panose="02010600030101010101" pitchFamily="2" charset="-122"/>
              </a:rPr>
              <a:t>上述已由总包方代扣代缴营业税的工程款项，分包方</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4</a:t>
            </a:r>
            <a:r>
              <a:rPr lang="zh-CN" altLang="en-US"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30</a:t>
            </a:r>
            <a:r>
              <a:rPr lang="zh-CN" altLang="en-US" kern="0" dirty="0">
                <a:solidFill>
                  <a:srgbClr val="333333"/>
                </a:solidFill>
                <a:ea typeface="宋体" panose="02010600030101010101" pitchFamily="2" charset="-122"/>
                <a:cs typeface="宋体" panose="02010600030101010101" pitchFamily="2" charset="-122"/>
              </a:rPr>
              <a:t>日前尚未开具发票需要补开发票的，可于</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12</a:t>
            </a:r>
            <a:r>
              <a:rPr lang="zh-CN" altLang="en-US"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31</a:t>
            </a:r>
            <a:r>
              <a:rPr lang="zh-CN" altLang="en-US" kern="0" dirty="0">
                <a:solidFill>
                  <a:srgbClr val="333333"/>
                </a:solidFill>
                <a:ea typeface="宋体" panose="02010600030101010101" pitchFamily="2" charset="-122"/>
                <a:cs typeface="宋体" panose="02010600030101010101" pitchFamily="2" charset="-122"/>
              </a:rPr>
              <a:t>日前开具（含代开）增值税普通发票，但不得开具增值税专用发票（税务总局另有规定的除外）。</a:t>
            </a:r>
          </a:p>
          <a:p>
            <a:pPr indent="421640">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44611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1198486"/>
          </a:xfrm>
        </p:spPr>
        <p:txBody>
          <a:bodyPr>
            <a:normAutofit fontScale="90000"/>
          </a:bodyPr>
          <a:lstStyle/>
          <a:p>
            <a:pPr algn="ctr"/>
            <a:r>
              <a:rPr lang="zh-CN" altLang="zh-CN" sz="2400" b="1" dirty="0"/>
              <a:t>关于本市建筑业营改增试点若干事项的公告</a:t>
            </a:r>
            <a:r>
              <a:rPr lang="zh-CN" altLang="zh-CN" sz="2400" dirty="0"/>
              <a:t/>
            </a:r>
            <a:br>
              <a:rPr lang="zh-CN" altLang="zh-CN" sz="2400" dirty="0"/>
            </a:br>
            <a:r>
              <a:rPr lang="zh-CN" altLang="zh-CN" sz="2400" dirty="0">
                <a:solidFill>
                  <a:srgbClr val="FF0000"/>
                </a:solidFill>
              </a:rPr>
              <a:t>文号： 上海市国家税务局公告</a:t>
            </a:r>
            <a:r>
              <a:rPr lang="en-US" altLang="zh-CN" sz="2400" dirty="0">
                <a:solidFill>
                  <a:srgbClr val="FF0000"/>
                </a:solidFill>
              </a:rPr>
              <a:t>2016</a:t>
            </a:r>
            <a:r>
              <a:rPr lang="zh-CN" altLang="zh-CN" sz="2400" dirty="0">
                <a:solidFill>
                  <a:srgbClr val="FF0000"/>
                </a:solidFill>
              </a:rPr>
              <a:t>年第</a:t>
            </a:r>
            <a:r>
              <a:rPr lang="en-US" altLang="zh-CN" sz="2400" dirty="0">
                <a:solidFill>
                  <a:srgbClr val="FF0000"/>
                </a:solidFill>
              </a:rPr>
              <a:t>4</a:t>
            </a:r>
            <a:r>
              <a:rPr lang="zh-CN" altLang="zh-CN" sz="2400" dirty="0">
                <a:solidFill>
                  <a:srgbClr val="FF0000"/>
                </a:solidFill>
              </a:rPr>
              <a:t>号</a:t>
            </a:r>
            <a:r>
              <a:rPr lang="en-US" altLang="zh-CN" sz="2400" dirty="0"/>
              <a:t/>
            </a:r>
            <a:br>
              <a:rPr lang="en-US" altLang="zh-CN" sz="2400" dirty="0"/>
            </a:br>
            <a:endParaRPr lang="zh-CN" altLang="en-US" sz="2800" dirty="0"/>
          </a:p>
        </p:txBody>
      </p:sp>
      <p:sp>
        <p:nvSpPr>
          <p:cNvPr id="3" name="副标题 2"/>
          <p:cNvSpPr>
            <a:spLocks noGrp="1"/>
          </p:cNvSpPr>
          <p:nvPr>
            <p:ph type="subTitle" idx="1"/>
          </p:nvPr>
        </p:nvSpPr>
        <p:spPr>
          <a:xfrm>
            <a:off x="251520" y="1628800"/>
            <a:ext cx="8635276" cy="4464496"/>
          </a:xfrm>
        </p:spPr>
        <p:txBody>
          <a:bodyPr>
            <a:normAutofit fontScale="70000" lnSpcReduction="20000"/>
          </a:bodyPr>
          <a:lstStyle/>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四、</a:t>
            </a:r>
            <a:r>
              <a:rPr lang="zh-CN" altLang="en-US" kern="0" dirty="0">
                <a:solidFill>
                  <a:srgbClr val="FF0000"/>
                </a:solidFill>
                <a:ea typeface="宋体" panose="02010600030101010101" pitchFamily="2" charset="-122"/>
                <a:cs typeface="宋体" panose="02010600030101010101" pitchFamily="2" charset="-122"/>
              </a:rPr>
              <a:t>老项目备案</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a:t>
            </a:r>
            <a:r>
              <a:rPr lang="zh-CN" altLang="en-US" kern="0" dirty="0">
                <a:solidFill>
                  <a:srgbClr val="FF0000"/>
                </a:solidFill>
                <a:ea typeface="宋体" panose="02010600030101010101" pitchFamily="2" charset="-122"/>
                <a:cs typeface="宋体" panose="02010600030101010101" pitchFamily="2" charset="-122"/>
              </a:rPr>
              <a:t>一般纳税人为建筑工程老项目提供的建筑服务，选择简易计税方法的</a:t>
            </a:r>
            <a:r>
              <a:rPr lang="zh-CN" altLang="en-US" kern="0" dirty="0">
                <a:solidFill>
                  <a:srgbClr val="333333"/>
                </a:solidFill>
                <a:ea typeface="宋体" panose="02010600030101010101" pitchFamily="2" charset="-122"/>
                <a:cs typeface="宋体" panose="02010600030101010101" pitchFamily="2" charset="-122"/>
              </a:rPr>
              <a:t>，应在</a:t>
            </a:r>
            <a:r>
              <a:rPr lang="en-US" altLang="zh-CN" kern="0" dirty="0">
                <a:solidFill>
                  <a:srgbClr val="333333"/>
                </a:solidFill>
                <a:ea typeface="宋体" panose="02010600030101010101" pitchFamily="2" charset="-122"/>
                <a:cs typeface="宋体" panose="02010600030101010101" pitchFamily="2" charset="-122"/>
              </a:rPr>
              <a:t>2016</a:t>
            </a:r>
            <a:r>
              <a:rPr lang="zh-CN" altLang="en-US" kern="0" dirty="0">
                <a:solidFill>
                  <a:srgbClr val="333333"/>
                </a:solidFill>
                <a:ea typeface="宋体" panose="02010600030101010101" pitchFamily="2" charset="-122"/>
                <a:cs typeface="宋体" panose="02010600030101010101" pitchFamily="2" charset="-122"/>
              </a:rPr>
              <a:t>年</a:t>
            </a:r>
            <a:r>
              <a:rPr lang="en-US" altLang="zh-CN" kern="0" dirty="0">
                <a:solidFill>
                  <a:srgbClr val="333333"/>
                </a:solidFill>
                <a:ea typeface="宋体" panose="02010600030101010101" pitchFamily="2" charset="-122"/>
                <a:cs typeface="宋体" panose="02010600030101010101" pitchFamily="2" charset="-122"/>
              </a:rPr>
              <a:t>5</a:t>
            </a:r>
            <a:r>
              <a:rPr lang="zh-CN" altLang="en-US" kern="0" dirty="0">
                <a:solidFill>
                  <a:srgbClr val="333333"/>
                </a:solidFill>
                <a:ea typeface="宋体" panose="02010600030101010101" pitchFamily="2" charset="-122"/>
                <a:cs typeface="宋体" panose="02010600030101010101" pitchFamily="2" charset="-122"/>
              </a:rPr>
              <a:t>月</a:t>
            </a:r>
            <a:r>
              <a:rPr lang="en-US" altLang="zh-CN" kern="0" dirty="0">
                <a:solidFill>
                  <a:srgbClr val="333333"/>
                </a:solidFill>
                <a:ea typeface="宋体" panose="02010600030101010101" pitchFamily="2" charset="-122"/>
                <a:cs typeface="宋体" panose="02010600030101010101" pitchFamily="2" charset="-122"/>
              </a:rPr>
              <a:t>30</a:t>
            </a:r>
            <a:r>
              <a:rPr lang="zh-CN" altLang="en-US" kern="0" dirty="0">
                <a:solidFill>
                  <a:srgbClr val="333333"/>
                </a:solidFill>
                <a:ea typeface="宋体" panose="02010600030101010101" pitchFamily="2" charset="-122"/>
                <a:cs typeface="宋体" panose="02010600030101010101" pitchFamily="2" charset="-122"/>
              </a:rPr>
              <a:t>日前填报</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营改增老项目备案登记表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（见附件</a:t>
            </a:r>
            <a:r>
              <a:rPr lang="en-US" altLang="zh-CN" kern="0" dirty="0">
                <a:solidFill>
                  <a:srgbClr val="333333"/>
                </a:solidFill>
                <a:ea typeface="宋体" panose="02010600030101010101" pitchFamily="2" charset="-122"/>
                <a:cs typeface="宋体" panose="02010600030101010101" pitchFamily="2" charset="-122"/>
              </a:rPr>
              <a:t>1</a:t>
            </a:r>
            <a:r>
              <a:rPr lang="zh-CN" altLang="en-US" kern="0" dirty="0">
                <a:solidFill>
                  <a:srgbClr val="333333"/>
                </a:solidFill>
                <a:ea typeface="宋体" panose="02010600030101010101" pitchFamily="2" charset="-122"/>
                <a:cs typeface="宋体" panose="02010600030101010101" pitchFamily="2" charset="-122"/>
              </a:rPr>
              <a:t>）并提供相关材料，向机构所在地主管税务机关办理登记备案。对工程项目或合同较多的，可以采用清单（样式详见附件</a:t>
            </a:r>
            <a:r>
              <a:rPr lang="en-US" altLang="zh-CN" kern="0" dirty="0">
                <a:solidFill>
                  <a:srgbClr val="333333"/>
                </a:solidFill>
                <a:ea typeface="宋体" panose="02010600030101010101" pitchFamily="2" charset="-122"/>
                <a:cs typeface="宋体" panose="02010600030101010101" pitchFamily="2" charset="-122"/>
              </a:rPr>
              <a:t>2</a:t>
            </a:r>
            <a:r>
              <a:rPr lang="zh-CN" altLang="en-US" kern="0" dirty="0">
                <a:solidFill>
                  <a:srgbClr val="333333"/>
                </a:solidFill>
                <a:ea typeface="宋体" panose="02010600030101010101" pitchFamily="2" charset="-122"/>
                <a:cs typeface="宋体" panose="02010600030101010101" pitchFamily="2" charset="-122"/>
              </a:rPr>
              <a:t>）的形式进行备案。</a:t>
            </a:r>
          </a:p>
          <a:p>
            <a:pPr indent="421640">
              <a:lnSpc>
                <a:spcPct val="150000"/>
              </a:lnSpc>
              <a:spcAft>
                <a:spcPts val="0"/>
              </a:spcAft>
            </a:pPr>
            <a:r>
              <a:rPr lang="zh-CN" altLang="en-US" kern="0" dirty="0">
                <a:solidFill>
                  <a:srgbClr val="333333"/>
                </a:solidFill>
                <a:ea typeface="宋体" panose="02010600030101010101" pitchFamily="2" charset="-122"/>
                <a:cs typeface="宋体" panose="02010600030101010101" pitchFamily="2" charset="-122"/>
              </a:rPr>
              <a:t>　　分包方可依据总包方经主管税务机关确认的</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营改增老项目备案申请表</a:t>
            </a:r>
            <a:r>
              <a:rPr lang="en-US" altLang="zh-CN" kern="0" dirty="0">
                <a:solidFill>
                  <a:srgbClr val="333333"/>
                </a:solidFill>
                <a:ea typeface="宋体" panose="02010600030101010101" pitchFamily="2" charset="-122"/>
                <a:cs typeface="宋体" panose="02010600030101010101" pitchFamily="2" charset="-122"/>
              </a:rPr>
              <a:t>》</a:t>
            </a:r>
            <a:r>
              <a:rPr lang="zh-CN" altLang="en-US" kern="0" dirty="0">
                <a:solidFill>
                  <a:srgbClr val="333333"/>
                </a:solidFill>
                <a:ea typeface="宋体" panose="02010600030101010101" pitchFamily="2" charset="-122"/>
                <a:cs typeface="宋体" panose="02010600030101010101" pitchFamily="2" charset="-122"/>
              </a:rPr>
              <a:t>，对分包部分的建筑工程服务办理老项目备案。</a:t>
            </a:r>
          </a:p>
          <a:p>
            <a:pPr indent="421640">
              <a:lnSpc>
                <a:spcPct val="150000"/>
              </a:lnSpc>
              <a:spcAft>
                <a:spcPts val="0"/>
              </a:spcAft>
            </a:pPr>
            <a:r>
              <a:rPr lang="en-US" altLang="zh-CN" kern="0" dirty="0" smtClean="0">
                <a:solidFill>
                  <a:srgbClr val="333333"/>
                </a:solidFill>
                <a:ea typeface="宋体" panose="02010600030101010101" pitchFamily="2" charset="-122"/>
                <a:cs typeface="宋体" panose="02010600030101010101" pitchFamily="2" charset="-122"/>
              </a:rPr>
              <a:t/>
            </a:r>
            <a:br>
              <a:rPr lang="en-US" altLang="zh-CN" kern="0" dirty="0" smtClean="0">
                <a:solidFill>
                  <a:srgbClr val="333333"/>
                </a:solidFill>
                <a:ea typeface="宋体" panose="02010600030101010101" pitchFamily="2" charset="-122"/>
                <a:cs typeface="宋体" panose="02010600030101010101" pitchFamily="2" charset="-122"/>
              </a:rPr>
            </a:b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7456058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925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（八）销售不动产。</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一般纳税人销售其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日前取得</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（不含自建）的不动产，</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可以选择适用简易计税方法</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，以取得的全部价款和价外费用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减去该项不动产购置原价或者取得不动产时的作价后的余额为销售额</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计算应纳税额。纳税人应按照上述计税方法在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不动产所在地预缴税款</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31443090"/>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一般纳税人销售其</a:t>
            </a:r>
            <a:r>
              <a:rPr lang="en-US" altLang="zh-CN"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b="1"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日前自建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的不动产，</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可以选择适用简易计税方法</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，以取得的全部价款和价外费用为销售额，按照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计算应纳税额。纳税人应按照上述计税方法在不动产所在地预缴税款后，向机构所在地主管税务机关进行纳税申报</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1640" algn="just">
              <a:lnSpc>
                <a:spcPct val="150000"/>
              </a:lnSpc>
              <a:spcAft>
                <a:spcPts val="0"/>
              </a:spcAft>
            </a:pP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5556114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一般纳税人销售其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日后取得（不含自建）的不动产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应适用一般计税方法</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，以取得的全部价款和价外费用为销售额计算应纳税额。纳税人应以取得的全部价款和价外费用减去该项不动产购置原价或者取得不动产时的作价后的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余额，按照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的预征率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在不动产所在地</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预缴</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税款后，向机构所在地主管税务机关进行</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纳税申报</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27358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一般纳税人销售其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日后</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自建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的不动产，</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应适用一般计税方法</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，以取得的全部价款和价外费用为销售额计算应纳税额。纳税人应以取得的全部价款和价外费用，按照</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的预征率在不动产所在地预缴税款后，向机构所在地主管税务机关进行纳税申报。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15198338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小规模纳税人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销售其</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取得（不含自建）的不动产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（不含个体工商户销售购买的住房和其他个人销售不动产），应以取得的全部价款和价外费用减去该项不动产购置原价或者取得不动产时的作价后的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余额为销售额，按照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计算应纳税额。纳税人应按照上述计税方法在不动产所在地预缴税款后，向机构所在地主管税务机关进行纳税申报。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90794654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小规模纳税人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销售其</a:t>
            </a:r>
            <a:r>
              <a:rPr lang="zh-CN" altLang="zh-CN" b="1" kern="100" spc="30" dirty="0">
                <a:solidFill>
                  <a:srgbClr val="FF0000"/>
                </a:solidFill>
                <a:latin typeface="宋体" panose="02010600030101010101" pitchFamily="2" charset="-122"/>
                <a:ea typeface="仿宋_GB2312"/>
                <a:cs typeface="Times New Roman" panose="02020603050405020304" pitchFamily="18" charset="0"/>
              </a:rPr>
              <a:t>自建</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的不动产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，应以取得的全部价款和价外费用为销售额，按照</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的征收率计算应纳税额。纳税人应按照上述计税方法在不动产所在地预缴税款后，向机构所在地主管税务机关进行纳税申报。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12340307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7.</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房地产</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开发企业中的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，销售</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自行开发的房地产老项目</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可以选择适用简易计税方法按照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的征收率计税。</a:t>
            </a:r>
            <a:endParaRPr lang="zh-CN"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endParaRPr>
          </a:p>
          <a:p>
            <a:r>
              <a:rPr lang="en-US" altLang="zh-CN" kern="100" spc="30" dirty="0">
                <a:solidFill>
                  <a:srgbClr val="000000"/>
                </a:solidFill>
                <a:latin typeface="宋体" panose="02010600030101010101" pitchFamily="2" charset="-122"/>
                <a:ea typeface="仿宋_GB2312"/>
                <a:cs typeface="Times New Roman" panose="02020603050405020304" pitchFamily="18" charset="0"/>
              </a:rPr>
              <a:t>8.</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房地产开发企业中的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小规模纳税人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，销售自行开发的房地产项目，按照</a:t>
            </a:r>
            <a:r>
              <a:rPr lang="en-US" altLang="zh-CN" kern="100" spc="30" dirty="0">
                <a:solidFill>
                  <a:srgbClr val="000000"/>
                </a:solidFill>
                <a:latin typeface="宋体" panose="02010600030101010101" pitchFamily="2" charset="-122"/>
                <a:ea typeface="仿宋_GB231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的征收率计税。</a:t>
            </a:r>
            <a:endParaRPr lang="zh-CN" altLang="en-US" dirty="0"/>
          </a:p>
        </p:txBody>
      </p:sp>
    </p:spTree>
    <p:extLst>
      <p:ext uri="{BB962C8B-B14F-4D97-AF65-F5344CB8AC3E}">
        <p14:creationId xmlns:p14="http://schemas.microsoft.com/office/powerpoint/2010/main" val="29780281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4290"/>
            <a:ext cx="8458200" cy="714380"/>
          </a:xfrm>
        </p:spPr>
        <p:txBody>
          <a:bodyPr>
            <a:normAutofit/>
          </a:bodyPr>
          <a:lstStyle/>
          <a:p>
            <a:pPr algn="ctr"/>
            <a:r>
              <a:rPr lang="zh-CN" altLang="en-US" sz="2800" dirty="0" smtClean="0"/>
              <a:t>解读：营改增试点实施办法</a:t>
            </a:r>
            <a:endParaRPr lang="zh-CN" altLang="en-US" sz="2800" dirty="0"/>
          </a:p>
        </p:txBody>
      </p:sp>
      <p:sp>
        <p:nvSpPr>
          <p:cNvPr id="3" name="副标题 2"/>
          <p:cNvSpPr>
            <a:spLocks noGrp="1"/>
          </p:cNvSpPr>
          <p:nvPr>
            <p:ph type="subTitle" idx="1"/>
          </p:nvPr>
        </p:nvSpPr>
        <p:spPr>
          <a:xfrm>
            <a:off x="687716" y="1428736"/>
            <a:ext cx="7956250" cy="2967046"/>
          </a:xfrm>
        </p:spPr>
        <p:txBody>
          <a:bodyPr/>
          <a:lstStyle/>
          <a:p>
            <a:pPr algn="ctr"/>
            <a:endParaRPr lang="en-US" altLang="zh-CN" kern="0" dirty="0" smtClean="0">
              <a:solidFill>
                <a:srgbClr val="333333"/>
              </a:solidFill>
              <a:ea typeface="微软雅黑"/>
              <a:cs typeface="宋体"/>
            </a:endParaRPr>
          </a:p>
          <a:p>
            <a:r>
              <a:rPr lang="zh-CN" altLang="en-US" dirty="0" smtClean="0">
                <a:solidFill>
                  <a:schemeClr val="tx2"/>
                </a:solidFill>
                <a:latin typeface="+mj-lt"/>
                <a:ea typeface="+mj-ea"/>
                <a:cs typeface="+mj-cs"/>
              </a:rPr>
              <a:t>第一条 在中华人民共和国</a:t>
            </a:r>
            <a:r>
              <a:rPr lang="zh-CN" altLang="en-US" dirty="0" smtClean="0">
                <a:solidFill>
                  <a:srgbClr val="FF0000"/>
                </a:solidFill>
                <a:latin typeface="+mj-lt"/>
                <a:ea typeface="+mj-ea"/>
                <a:cs typeface="+mj-cs"/>
              </a:rPr>
              <a:t>境内（以下称境内）销售服务、无形资产或者不动产</a:t>
            </a:r>
            <a:r>
              <a:rPr lang="zh-CN" altLang="en-US" dirty="0" smtClean="0">
                <a:solidFill>
                  <a:schemeClr val="tx2"/>
                </a:solidFill>
                <a:latin typeface="+mj-lt"/>
                <a:ea typeface="+mj-ea"/>
                <a:cs typeface="+mj-cs"/>
              </a:rPr>
              <a:t>（以下称应税行为）的</a:t>
            </a:r>
            <a:r>
              <a:rPr lang="zh-CN" altLang="en-US" dirty="0" smtClean="0">
                <a:solidFill>
                  <a:srgbClr val="FF0000"/>
                </a:solidFill>
                <a:latin typeface="+mj-lt"/>
                <a:ea typeface="+mj-ea"/>
                <a:cs typeface="+mj-cs"/>
              </a:rPr>
              <a:t>单位和个人</a:t>
            </a:r>
            <a:r>
              <a:rPr lang="zh-CN" altLang="en-US" dirty="0" smtClean="0">
                <a:solidFill>
                  <a:schemeClr val="tx2"/>
                </a:solidFill>
                <a:latin typeface="+mj-lt"/>
                <a:ea typeface="+mj-ea"/>
                <a:cs typeface="+mj-cs"/>
              </a:rPr>
              <a:t>，为增值税纳税人，应当按照本办法缴纳增值税，</a:t>
            </a:r>
            <a:r>
              <a:rPr lang="zh-CN" altLang="en-US" dirty="0" smtClean="0">
                <a:solidFill>
                  <a:srgbClr val="FF0000"/>
                </a:solidFill>
                <a:latin typeface="+mj-lt"/>
                <a:ea typeface="+mj-ea"/>
                <a:cs typeface="+mj-cs"/>
              </a:rPr>
              <a:t>不缴纳营业税</a:t>
            </a:r>
            <a:r>
              <a:rPr lang="zh-CN" altLang="en-US" dirty="0" smtClean="0">
                <a:solidFill>
                  <a:schemeClr val="tx2"/>
                </a:solidFill>
                <a:latin typeface="+mj-lt"/>
                <a:ea typeface="+mj-ea"/>
                <a:cs typeface="+mj-cs"/>
              </a:rPr>
              <a:t>。</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9</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房地产开发企业采取预收款方式销售所开发的房地产项目，在收到预收款时按照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的预征率预缴增值税。</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95304507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个体工商户</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销售</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购买</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住房</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，应按照附件</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《营业税改征增值税试点过渡政策的规定》第五条的规定征免增值税。纳税人应按照上述计税方法在不动产所在地预缴税款后，向机构所在地主管税务机关进行纳税申报。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5695273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  </a:t>
            </a:r>
            <a:r>
              <a:rPr lang="zh-CN" altLang="zh-CN" sz="2800" b="1" dirty="0" smtClean="0"/>
              <a:t>过渡</a:t>
            </a:r>
            <a:r>
              <a:rPr lang="zh-CN" altLang="zh-CN" sz="2800" b="1" dirty="0"/>
              <a:t>政策的规定</a:t>
            </a:r>
            <a:endParaRPr lang="zh-CN" altLang="en-US" sz="2800" dirty="0"/>
          </a:p>
        </p:txBody>
      </p:sp>
      <p:sp>
        <p:nvSpPr>
          <p:cNvPr id="3" name="副标题 2"/>
          <p:cNvSpPr>
            <a:spLocks noGrp="1"/>
          </p:cNvSpPr>
          <p:nvPr>
            <p:ph type="subTitle" idx="1"/>
          </p:nvPr>
        </p:nvSpPr>
        <p:spPr>
          <a:xfrm>
            <a:off x="251520" y="1052736"/>
            <a:ext cx="8635276" cy="5544616"/>
          </a:xfrm>
        </p:spPr>
        <p:txBody>
          <a:bodyPr>
            <a:normAutofit fontScale="85000" lnSpcReduction="2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五、</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个人将购买不足</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年的住房对外销售的，按照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的征收率全额缴纳增值税；个人将购买</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年以上（含</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年）的住房对外销售的，免征增值税。上述政策适用于北京市、上海市、广州市和深圳市之外的地区。</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个人将购买不足</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年的住房对外销售的，按照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的征收率全额缴纳增值税；个人将购买</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年以上（含</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年）的非普通住房对外销售的，以销售收入减去购买住房价款后的差额按照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的征收率缴纳增值税；个人将购买</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年以上（含</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年）的普通住房对外销售的，免征增值税。</a:t>
            </a:r>
            <a:r>
              <a:rPr lang="zh-CN" altLang="zh-CN" kern="100" spc="30" dirty="0">
                <a:solidFill>
                  <a:srgbClr val="00B050"/>
                </a:solidFill>
                <a:latin typeface="宋体" panose="02010600030101010101" pitchFamily="2" charset="-122"/>
                <a:ea typeface="仿宋_GB2312"/>
                <a:cs typeface="Times New Roman" panose="02020603050405020304" pitchFamily="18" charset="0"/>
              </a:rPr>
              <a:t>上述政策仅适用于</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北京市、上海市、广州市和深圳市。</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57455524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472608"/>
          </a:xfrm>
        </p:spPr>
        <p:txBody>
          <a:bodyPr/>
          <a:lstStyle/>
          <a:p>
            <a:pPr algn="ctr"/>
            <a:endParaRPr lang="en-US" altLang="zh-CN" kern="0" dirty="0" smtClean="0">
              <a:solidFill>
                <a:srgbClr val="333333"/>
              </a:solidFill>
              <a:ea typeface="微软雅黑"/>
              <a:cs typeface="宋体"/>
            </a:endParaRPr>
          </a:p>
          <a:p>
            <a:r>
              <a:rPr lang="en-US" altLang="zh-CN" kern="100" spc="30" dirty="0">
                <a:solidFill>
                  <a:srgbClr val="000000"/>
                </a:solidFill>
                <a:latin typeface="宋体" panose="02010600030101010101" pitchFamily="2" charset="-122"/>
                <a:ea typeface="仿宋_GB2312"/>
                <a:cs typeface="Times New Roman" panose="02020603050405020304" pitchFamily="18" charset="0"/>
              </a:rPr>
              <a:t>11.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其他个人销售其取得（不含自建）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不动产（不含其购买的住房），</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应以取得的全部价款和价外费用减去该项不动产购置原价或者取得不动产时的作价后的余额为销售额，</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按照</a:t>
            </a:r>
            <a:r>
              <a:rPr lang="en-US" altLang="zh-CN" kern="100" spc="30" dirty="0">
                <a:solidFill>
                  <a:srgbClr val="FF0000"/>
                </a:solidFill>
                <a:latin typeface="宋体" panose="02010600030101010101" pitchFamily="2" charset="-122"/>
                <a:ea typeface="仿宋_GB231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a:t>
            </a:r>
            <a:endParaRPr lang="zh-CN" altLang="en-US" dirty="0"/>
          </a:p>
        </p:txBody>
      </p:sp>
    </p:spTree>
    <p:extLst>
      <p:ext uri="{BB962C8B-B14F-4D97-AF65-F5344CB8AC3E}">
        <p14:creationId xmlns:p14="http://schemas.microsoft.com/office/powerpoint/2010/main" val="363353918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lnSpcReduction="10000"/>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（九）不动产经营租赁服务。</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出租其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日前取得</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的不动产，</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可以选择适用简易计税</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方法</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计算应纳税额。纳税人出租其</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日前取得的与机构所在地不在同一县（市）的不动产，应按照上述计税方法在不动产所在地预缴税款后，向机构所在地主管税务机关进行纳税申报。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87264070"/>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marL="79375" indent="31623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公路经营企业中的一般纳税人收取试点前开工的高速公路的</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车辆通行费，可以选择适用简易计税方法，减按</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的征收率计算应纳税额。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marL="79375" indent="316230" algn="just">
              <a:lnSpc>
                <a:spcPct val="150000"/>
              </a:lnSpc>
              <a:spcAft>
                <a:spcPts val="0"/>
              </a:spcAft>
            </a:pPr>
            <a:r>
              <a:rPr lang="zh-CN" altLang="zh-CN" kern="100" spc="30" dirty="0">
                <a:solidFill>
                  <a:srgbClr val="000000"/>
                </a:solidFill>
                <a:latin typeface="宋体" panose="02010600030101010101" pitchFamily="2" charset="-122"/>
                <a:ea typeface="仿宋_GB2312"/>
                <a:cs typeface="Times New Roman" panose="02020603050405020304" pitchFamily="18" charset="0"/>
              </a:rPr>
              <a:t>试点前开工的高速公路，是指相关施工许可证明上注明的合同开工日期在</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日前的高速公路。</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52039407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出租其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日后</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取得的、与机构所在地不在同一县（市）的不动产，应按照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％的预征率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在不动产所在地</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预缴</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税款后，向机构所在地主管税务机关进行纳税</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申报</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91864579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小规模纳税人出租</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其取得的不动产（不含个人出租住房），应按照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计算应纳税额。纳税人出租与机构所在地不在同一县（市）的不动产，应按照上述计税方法在不动产所在地预缴税款后，向机构所在地主管税务机关进行纳税申报。</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06214539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lstStyle/>
          <a:p>
            <a:pPr algn="ctr"/>
            <a:endParaRPr lang="en-US" altLang="zh-CN" kern="0" dirty="0" smtClean="0">
              <a:solidFill>
                <a:srgbClr val="333333"/>
              </a:solidFill>
              <a:ea typeface="微软雅黑"/>
              <a:cs typeface="宋体"/>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其他个人出租其取得的不动产（不含住房</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计算应纳税额。</a:t>
            </a:r>
            <a:endParaRPr lang="zh-CN" altLang="zh-CN" kern="100" spc="30" dirty="0">
              <a:latin typeface="宋体" panose="02010600030101010101" pitchFamily="2" charset="-122"/>
              <a:ea typeface="宋体" panose="02010600030101010101" pitchFamily="2" charset="-122"/>
              <a:cs typeface="Times New Roman" panose="02020603050405020304" pitchFamily="18" charset="0"/>
            </a:endParaRPr>
          </a:p>
          <a:p>
            <a:pPr indent="421640" algn="just">
              <a:lnSpc>
                <a:spcPct val="150000"/>
              </a:lnSpc>
              <a:spcAft>
                <a:spcPts val="0"/>
              </a:spcAft>
            </a:pP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个人出租住房</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，应按照</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的征收率减按</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1.5%</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计算</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应纳税额。</a:t>
            </a:r>
            <a:endParaRPr lang="zh-CN" altLang="zh-CN" kern="100" spc="30" dirty="0">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4406557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214290"/>
            <a:ext cx="8635276" cy="714380"/>
          </a:xfrm>
        </p:spPr>
        <p:txBody>
          <a:bodyPr>
            <a:normAutofit/>
          </a:bodyPr>
          <a:lstStyle/>
          <a:p>
            <a:pPr algn="ctr"/>
            <a:r>
              <a:rPr lang="zh-CN" altLang="en-US" sz="2800" dirty="0" smtClean="0"/>
              <a:t>解读：营改增</a:t>
            </a:r>
            <a:r>
              <a:rPr lang="zh-CN" altLang="zh-CN" sz="2800" dirty="0"/>
              <a:t>有关事项的规定</a:t>
            </a:r>
            <a:endParaRPr lang="zh-CN" altLang="en-US" sz="2800" dirty="0"/>
          </a:p>
        </p:txBody>
      </p:sp>
      <p:sp>
        <p:nvSpPr>
          <p:cNvPr id="3" name="副标题 2"/>
          <p:cNvSpPr>
            <a:spLocks noGrp="1"/>
          </p:cNvSpPr>
          <p:nvPr>
            <p:ph type="subTitle" idx="1"/>
          </p:nvPr>
        </p:nvSpPr>
        <p:spPr>
          <a:xfrm>
            <a:off x="251520" y="1052736"/>
            <a:ext cx="8635276" cy="5040560"/>
          </a:xfrm>
        </p:spPr>
        <p:txBody>
          <a:bodyPr>
            <a:normAutofit fontScale="85000" lnSpcReduction="10000"/>
          </a:bodyPr>
          <a:lstStyle/>
          <a:p>
            <a:pPr algn="ctr"/>
            <a:endParaRPr lang="en-US" altLang="zh-CN" kern="0" dirty="0" smtClean="0">
              <a:solidFill>
                <a:srgbClr val="333333"/>
              </a:solidFill>
              <a:ea typeface="微软雅黑"/>
              <a:cs typeface="宋体"/>
            </a:endParaRPr>
          </a:p>
          <a:p>
            <a:pPr indent="426085" algn="just">
              <a:lnSpc>
                <a:spcPct val="150000"/>
              </a:lnSpc>
              <a:spcAft>
                <a:spcPts val="0"/>
              </a:spcAft>
            </a:pPr>
            <a:r>
              <a:rPr lang="zh-CN" altLang="zh-CN" kern="0" spc="30" dirty="0">
                <a:solidFill>
                  <a:srgbClr val="000000"/>
                </a:solidFill>
                <a:latin typeface="宋体" panose="02010600030101010101" pitchFamily="2" charset="-122"/>
                <a:ea typeface="仿宋_GB2312"/>
                <a:cs typeface="宋体" panose="02010600030101010101" pitchFamily="2" charset="-122"/>
              </a:rPr>
              <a:t>（十）</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一般纳税人销售其</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2016</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年</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4</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月</a:t>
            </a:r>
            <a:r>
              <a:rPr lang="en-US" altLang="zh-CN" kern="100" spc="30" dirty="0">
                <a:solidFill>
                  <a:srgbClr val="FF0000"/>
                </a:solidFill>
                <a:latin typeface="宋体" panose="02010600030101010101" pitchFamily="2" charset="-122"/>
                <a:ea typeface="宋体" panose="02010600030101010101" pitchFamily="2" charset="-122"/>
                <a:cs typeface="Times New Roman" panose="02020603050405020304" pitchFamily="18" charset="0"/>
              </a:rPr>
              <a:t>30</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日前取得的不动产（不含自建）</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，适用</a:t>
            </a:r>
            <a:r>
              <a:rPr lang="zh-CN" altLang="zh-CN" kern="100" spc="30" dirty="0">
                <a:solidFill>
                  <a:srgbClr val="FF0000"/>
                </a:solidFill>
                <a:latin typeface="宋体" panose="02010600030101010101" pitchFamily="2" charset="-122"/>
                <a:ea typeface="仿宋_GB2312"/>
                <a:cs typeface="Times New Roman" panose="02020603050405020304" pitchFamily="18" charset="0"/>
              </a:rPr>
              <a:t>一般计税方法计税</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的，以取得的全部价款和价外费用为销售额计算应纳税额。上述纳税人应以取得的全部价款和价外费用减去该项不动产购置原价或者取得不动产时的作价后的余额，按照</a:t>
            </a:r>
            <a:r>
              <a:rPr lang="en-US" altLang="zh-CN" kern="100" spc="30" dirty="0">
                <a:solidFill>
                  <a:srgbClr val="000000"/>
                </a:solidFill>
                <a:latin typeface="宋体" panose="02010600030101010101" pitchFamily="2" charset="-122"/>
                <a:ea typeface="宋体" panose="02010600030101010101" pitchFamily="2" charset="-122"/>
                <a:cs typeface="Times New Roman" panose="02020603050405020304" pitchFamily="18" charset="0"/>
              </a:rPr>
              <a:t>5%</a:t>
            </a:r>
            <a:r>
              <a:rPr lang="zh-CN" altLang="zh-CN" kern="100" spc="30" dirty="0">
                <a:solidFill>
                  <a:srgbClr val="000000"/>
                </a:solidFill>
                <a:latin typeface="宋体" panose="02010600030101010101" pitchFamily="2" charset="-122"/>
                <a:ea typeface="仿宋_GB2312"/>
                <a:cs typeface="Times New Roman" panose="02020603050405020304" pitchFamily="18" charset="0"/>
              </a:rPr>
              <a:t>的预征率在不动产所在地预缴税款后，向机构所在地主管税务机关进行纳税申报</a:t>
            </a:r>
            <a:r>
              <a:rPr lang="zh-CN" altLang="zh-CN" kern="100" spc="30" dirty="0" smtClean="0">
                <a:solidFill>
                  <a:srgbClr val="000000"/>
                </a:solidFill>
                <a:latin typeface="宋体" panose="02010600030101010101" pitchFamily="2" charset="-122"/>
                <a:ea typeface="仿宋_GB2312"/>
                <a:cs typeface="Times New Roman" panose="02020603050405020304" pitchFamily="18" charset="0"/>
              </a:rPr>
              <a:t>。</a:t>
            </a:r>
            <a:endParaRPr lang="en-US" altLang="zh-CN" kern="100" spc="30" dirty="0" smtClean="0">
              <a:solidFill>
                <a:srgbClr val="000000"/>
              </a:solidFill>
              <a:latin typeface="宋体" panose="02010600030101010101" pitchFamily="2" charset="-122"/>
              <a:ea typeface="仿宋_GB2312"/>
              <a:cs typeface="Times New Roman" panose="02020603050405020304" pitchFamily="18" charset="0"/>
            </a:endParaRPr>
          </a:p>
          <a:p>
            <a:pPr indent="426085" algn="just">
              <a:lnSpc>
                <a:spcPct val="150000"/>
              </a:lnSpc>
              <a:spcAft>
                <a:spcPts val="0"/>
              </a:spcAft>
            </a:pPr>
            <a:r>
              <a:rPr lang="zh-CN" altLang="en-US" kern="100" spc="30"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（八</a:t>
            </a:r>
            <a:r>
              <a:rPr lang="en-US" altLang="zh-CN" kern="100" spc="30"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1</a:t>
            </a:r>
            <a:r>
              <a:rPr lang="zh-CN" altLang="en-US" kern="100" spc="30"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、可以选择简易计税方法，差额，按</a:t>
            </a:r>
            <a:r>
              <a:rPr lang="en-US" altLang="zh-CN" kern="100" spc="30"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5%</a:t>
            </a:r>
            <a:r>
              <a:rPr lang="zh-CN" altLang="en-US" kern="100" spc="30" dirty="0" smtClean="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征收率，计算应纳税额）</a:t>
            </a:r>
            <a:endParaRPr lang="zh-CN" altLang="zh-CN" kern="100" spc="30" dirty="0">
              <a:solidFill>
                <a:srgbClr val="FF0000"/>
              </a:solidFill>
              <a:effectLst/>
              <a:latin typeface="宋体" panose="02010600030101010101" pitchFamily="2" charset="-122"/>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9188448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themeOverride>
</file>

<file path=docProps/app.xml><?xml version="1.0" encoding="utf-8"?>
<Properties xmlns="http://schemas.openxmlformats.org/officeDocument/2006/extended-properties" xmlns:vt="http://schemas.openxmlformats.org/officeDocument/2006/docPropsVTypes">
  <Template/>
  <TotalTime>1149</TotalTime>
  <Words>12164</Words>
  <Application>Microsoft Office PowerPoint</Application>
  <PresentationFormat>全屏显示(4:3)</PresentationFormat>
  <Paragraphs>937</Paragraphs>
  <Slides>169</Slides>
  <Notes>1</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169</vt:i4>
      </vt:variant>
    </vt:vector>
  </HeadingPairs>
  <TitlesOfParts>
    <vt:vector size="184" baseType="lpstr">
      <vt:lpstr>仿宋_GB2312</vt:lpstr>
      <vt:lpstr>华文楷体</vt:lpstr>
      <vt:lpstr>华文细黑</vt:lpstr>
      <vt:lpstr>华文中宋</vt:lpstr>
      <vt:lpstr>隶书</vt:lpstr>
      <vt:lpstr>宋体</vt:lpstr>
      <vt:lpstr>微软雅黑</vt:lpstr>
      <vt:lpstr>Arial</vt:lpstr>
      <vt:lpstr>Calibri</vt:lpstr>
      <vt:lpstr>Cambria</vt:lpstr>
      <vt:lpstr>Maiandra GD</vt:lpstr>
      <vt:lpstr>Times New Roman</vt:lpstr>
      <vt:lpstr>Wingdings</vt:lpstr>
      <vt:lpstr>Wingdings 2</vt:lpstr>
      <vt:lpstr>龙腾四海</vt:lpstr>
      <vt:lpstr>解读： 关于全面推开营业税改征增值税试点的通知</vt:lpstr>
      <vt:lpstr>主讲：卫明 </vt:lpstr>
      <vt:lpstr>解读：营改增</vt:lpstr>
      <vt:lpstr>解读：营改增</vt:lpstr>
      <vt:lpstr>解读：营改增</vt:lpstr>
      <vt:lpstr>解读：营改增</vt:lpstr>
      <vt:lpstr>解读：营改增</vt:lpstr>
      <vt:lpstr>解读：营改增</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解读：营改增试点实施办法</vt:lpstr>
      <vt:lpstr>解读：营改增有关事项的规定</vt:lpstr>
      <vt:lpstr>解读：营改增试点实施办法</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解读：营改增有关事项的规定选择适用简易计税</vt:lpstr>
      <vt:lpstr>解读：营改增有关事项的规定选择适用简易计税</vt:lpstr>
      <vt:lpstr>解读：营改增有关事项的规定选择适用简易计税</vt:lpstr>
      <vt:lpstr>解读：营改增有关事项的规定选择适用简易计税</vt:lpstr>
      <vt:lpstr>解读：营改增有关事项的规定选择适用简易计税</vt:lpstr>
      <vt:lpstr>解读：营改增有关事项的规定选择适用简易计税</vt:lpstr>
      <vt:lpstr>解读：营改增有关事项的规定选择适用简易计税</vt:lpstr>
      <vt:lpstr>解读：营改增有关事项的规定选择适用简易计税</vt:lpstr>
      <vt:lpstr>解读：营改增有关事项的规定</vt:lpstr>
      <vt:lpstr>解读：营改增有关事项的规定</vt:lpstr>
      <vt:lpstr>解读：营改增有关事项的规定（总局2016-17号）</vt:lpstr>
      <vt:lpstr>解读：营改增有关事项的规定（总局2016-17号）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关于发布《纳税人跨区（县）提供建筑服务增值税征收管理操作办法（试行）》的公告文号： 上海市国家税务局公告2016年第3号</vt:lpstr>
      <vt:lpstr>关于本市建筑业营改增试点若干事项的公告 文号： 上海市国家税务局公告2016年第4号 </vt:lpstr>
      <vt:lpstr>关于本市建筑业营改增试点若干事项的公告 文号： 上海市国家税务局公告2016年第4号 </vt:lpstr>
      <vt:lpstr>关于本市建筑业营改增试点若干事项的公告 文号： 上海市国家税务局公告2016年第4号 </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  过渡政策的规定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vt:lpstr>
      <vt:lpstr>解读：营改增有关事项的规定（总局2016-18号）</vt:lpstr>
      <vt:lpstr>解读：营改增有关事项的规定（总局2016-18号）</vt:lpstr>
      <vt:lpstr>解读：营改增有关事项的规定</vt:lpstr>
      <vt:lpstr>解读：营改增有关事项的规定-总局2016-14号</vt:lpstr>
      <vt:lpstr>解读：营改增有关事项的规定-总局2016-14号</vt:lpstr>
      <vt:lpstr>解读：营改增有关事项的规定</vt:lpstr>
      <vt:lpstr>解读：营改增有关事项的规定（总局2016-16号）</vt:lpstr>
      <vt:lpstr>关于发布《纳税人跨区（县）转让不动产增值税征收管理操作办法（试行）》公告 文号： 上海市国家税务局公告2016年第5号</vt:lpstr>
      <vt:lpstr>关于发布《纳税人跨区（县）转让不动产增值税征收管理操作办法（试行）》公告 文号： 上海市国家税务局公告2016年第5号</vt:lpstr>
      <vt:lpstr>关于发布《纳税人跨区（县）转让不动产增值税征收管理操作办法（试行）》公告 文号： 上海市国家税务局公告2016年第5号</vt:lpstr>
      <vt:lpstr>关于发布《纳税人跨区（县）转让不动产增值税征收管理操作办法（试行）》公告 文号： 上海市国家税务局公告2016年第5号</vt:lpstr>
      <vt:lpstr>纳税人跨区（县）提供不动产经营性租赁服务 　　增值税征收管理操作办法（试行） 文号： 上海市国家税务局公告2016年第6号</vt:lpstr>
      <vt:lpstr>纳税人跨区（县）提供不动产经营性租赁服务 　　增值税征收管理操作办法（试行） 文号： 上海市国家税务局公告2016年第6号</vt:lpstr>
      <vt:lpstr>纳税人跨区（县）提供不动产经营性租赁服务 　　增值税征收管理操作办法（试行） 文号： 上海市国家税务局公告2016年第6号</vt:lpstr>
      <vt:lpstr>纳税人跨区（县）提供不动产经营性租赁服务 　　增值税征收管理操作办法（试行） 文号： 上海市国家税务局公告2016年第6号</vt:lpstr>
      <vt:lpstr>纳税人跨区（县）提供不动产经营性租赁服务 　　增值税征收管理操作办法（试行） 文号： 上海市国家税务局公告2016年第6号</vt:lpstr>
      <vt:lpstr>关于发布《个人出租不动产代开增值税发票管理办法（试行）》的公告  文号： 上海市国家税务局公告2016年第7号</vt:lpstr>
      <vt:lpstr>关于发布《个人出租不动产代开增值税发票管理办法（试行）》的公告  文号： 上海市国家税务局公告2016年第7号</vt:lpstr>
      <vt:lpstr>关于发布《个人出租不动产代开增值税发票管理办法（试行）》的公告  文号： 上海市国家税务局公告2016年第7号</vt:lpstr>
      <vt:lpstr>解读：营改增后契税 房产税 土地增值税 个人所得税 计税依据问题的通知    财税〔2016〕43号</vt:lpstr>
      <vt:lpstr>解读：营改增后契税 房产税 土地增值税 个人所得税 计税依据问题的通知    财税〔2016〕43号</vt:lpstr>
      <vt:lpstr>解读：营改增后契税 房产税 土地增值税 个人所得税 计税依据问题的通知    财税〔2016〕43号</vt:lpstr>
      <vt:lpstr>解读：关于明确营改增试点若干征管问题的公告  2016年第26号</vt:lpstr>
      <vt:lpstr>解读：关于明确营改增试点若干征管问题的公告  2016年第26号</vt:lpstr>
      <vt:lpstr>解读：关于明确营改增试点若干征管问题的公告  2016年第26号</vt:lpstr>
      <vt:lpstr>解读：营改增试点后调整中央与地方增值税收入划分过渡方案的通知     国发〔2016〕26号</vt:lpstr>
      <vt:lpstr>关于进一步明确全面推开营改增试点有关劳务派遣服务、收费公路通行费抵扣等政策的通知     财税〔2016〕47号</vt:lpstr>
      <vt:lpstr>关于进一步明确全面推开营改增试点有关劳务派遣服务、收费公路通行费抵扣等政策的通知     财税〔2016〕47号</vt:lpstr>
      <vt:lpstr>关于进一步明确全面推开营改增试点有关劳务派遣服务、收费公路通行费抵扣等政策的通知     财税〔2016〕47号</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过渡政策的规定 免税</vt:lpstr>
      <vt:lpstr>解读：营改增  零税率和免税政策的规定  零税率</vt:lpstr>
      <vt:lpstr>解读：营改增  零税率和免税政策的规定免税</vt:lpstr>
      <vt:lpstr>解读：营改增  零税率和免税政策的规定  免税</vt:lpstr>
      <vt:lpstr>解读：营改增  零税率和免税政策的规定  免税</vt:lpstr>
      <vt:lpstr>解读：营改增  零税率和免税政策的规定</vt:lpstr>
      <vt:lpstr>解读：营改增  零税率和免税政策的规定</vt:lpstr>
      <vt:lpstr>解读：营改增  有关税收征收管理事项的公告2016-23号</vt:lpstr>
      <vt:lpstr>解读：营改增  有关税收征收管理事项的公告2016-23号</vt:lpstr>
      <vt:lpstr>解读：营改增  有关税收征收管理事项的公告2016-23号</vt:lpstr>
      <vt:lpstr>解读：营改增  有关税收征收管理事项的公告2016-23号</vt:lpstr>
      <vt:lpstr>解读：营改增  有关税收征收管理事项的公告2016-23号</vt:lpstr>
      <vt:lpstr>解读：营改增  有关税收征收管理事项的公告2016-23号</vt:lpstr>
      <vt:lpstr>解读：营改增  有关税收征收管理事项的公告2016-23号</vt:lpstr>
      <vt:lpstr>解读：营改增  关于调整增值税纳税申报有关事项的公告 国家税务总局公告2016年第27号</vt:lpstr>
      <vt:lpstr>解读：营改增  关于调整增值税纳税申报有关事项的公告 国家税务总局公告2016年第27号</vt:lpstr>
      <vt:lpstr>解读：营改增  关于调整增值税纳税申报有关事项的公告 国家税务总局公告2016年第27号</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财政部 国家税务总局 关于全面推开营业税改征增值税 试点的通知</dc:title>
  <dc:creator>weiming</dc:creator>
  <cp:lastModifiedBy>weiming</cp:lastModifiedBy>
  <cp:revision>137</cp:revision>
  <dcterms:created xsi:type="dcterms:W3CDTF">2016-03-26T09:41:29Z</dcterms:created>
  <dcterms:modified xsi:type="dcterms:W3CDTF">2016-05-05T13:33:41Z</dcterms:modified>
</cp:coreProperties>
</file>